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445" r:id="rId2"/>
    <p:sldId id="446" r:id="rId3"/>
    <p:sldId id="428" r:id="rId4"/>
    <p:sldId id="429" r:id="rId5"/>
    <p:sldId id="431" r:id="rId6"/>
    <p:sldId id="432" r:id="rId7"/>
    <p:sldId id="425" r:id="rId8"/>
    <p:sldId id="460" r:id="rId9"/>
    <p:sldId id="461" r:id="rId10"/>
    <p:sldId id="462" r:id="rId11"/>
    <p:sldId id="463" r:id="rId12"/>
    <p:sldId id="424" r:id="rId13"/>
    <p:sldId id="365" r:id="rId14"/>
    <p:sldId id="366" r:id="rId15"/>
    <p:sldId id="263" r:id="rId16"/>
    <p:sldId id="444" r:id="rId17"/>
    <p:sldId id="265" r:id="rId18"/>
    <p:sldId id="327" r:id="rId19"/>
    <p:sldId id="443" r:id="rId20"/>
    <p:sldId id="262" r:id="rId21"/>
    <p:sldId id="314" r:id="rId22"/>
    <p:sldId id="264" r:id="rId23"/>
    <p:sldId id="448" r:id="rId24"/>
    <p:sldId id="315" r:id="rId25"/>
    <p:sldId id="442" r:id="rId26"/>
    <p:sldId id="452" r:id="rId27"/>
    <p:sldId id="453" r:id="rId28"/>
    <p:sldId id="454" r:id="rId29"/>
    <p:sldId id="455" r:id="rId30"/>
    <p:sldId id="456" r:id="rId31"/>
    <p:sldId id="419" r:id="rId32"/>
    <p:sldId id="447" r:id="rId33"/>
    <p:sldId id="282" r:id="rId34"/>
    <p:sldId id="287" r:id="rId35"/>
    <p:sldId id="284" r:id="rId36"/>
    <p:sldId id="285" r:id="rId37"/>
    <p:sldId id="449" r:id="rId38"/>
    <p:sldId id="286" r:id="rId39"/>
    <p:sldId id="288" r:id="rId40"/>
    <p:sldId id="436" r:id="rId41"/>
    <p:sldId id="451" r:id="rId42"/>
    <p:sldId id="437" r:id="rId43"/>
    <p:sldId id="289" r:id="rId44"/>
    <p:sldId id="290" r:id="rId45"/>
    <p:sldId id="439" r:id="rId46"/>
    <p:sldId id="440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BEEB7"/>
    <a:srgbClr val="FFD5D7"/>
    <a:srgbClr val="FFABAD"/>
    <a:srgbClr val="FF7C80"/>
    <a:srgbClr val="FFA3A3"/>
    <a:srgbClr val="FFB7B7"/>
    <a:srgbClr val="8EFD67"/>
    <a:srgbClr val="FF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560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9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7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26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9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969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60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613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376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6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6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64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8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9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hyperlink" Target="http://upload.wikimedia.org/wikipedia/commons/6/6f/%E7%95%99%E5%AD%A6%E7%94%9F%E5%8F%82%E5%8A%A0%E6%B1%89%E8%AF%AD%E8%80%83%E8%AF%95.jpg" TargetMode="Externa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audio" Target="../media/audio16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hyperlink" Target="http://www.google.com/url?sa=i&amp;rct=j&amp;q=&amp;esrc=s&amp;source=images&amp;cd=&amp;cad=rja&amp;uact=8&amp;docid=V1spxtvclnUyNM&amp;tbnid=CN2QGSsmvJgOeM:&amp;ved=0CAUQjRw&amp;url=http://en.wikipedia.org/wiki/Archery&amp;ei=aw_0U-HkL6qN8QHK94Bw&amp;psig=AFQjCNEeQO1bVAMUPInRh6wW4EfBl5pv8Q&amp;ust=140859000212288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audio" Target="../media/audio1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audio" Target="../media/audio19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4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h.wikipedia.org/wiki/File:Sima_Guang_1.jpg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://www.google.com/url?sa=i&amp;rct=j&amp;q=&amp;esrc=s&amp;source=images&amp;cd=&amp;cad=rja&amp;uact=8&amp;docid=jkXs_HGwHrsMsM&amp;tbnid=F0BH-a2jVYipkM:&amp;ved=0CAUQjRw&amp;url=http://pixabay.com/en/cold-disease-emoticon-smiley-156666/&amp;ei=6Bf0U62cPMPJ8AH4wYGAAg&amp;psig=AFQjCNHHu7s7zg_hPwG9WhIOBT-OfdZPzQ&amp;ust=1408592222757406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://www.google.com/url?sa=i&amp;rct=j&amp;q=&amp;esrc=s&amp;source=images&amp;cd=&amp;cad=rja&amp;uact=8&amp;docid=V1spxtvclnUyNM&amp;tbnid=CN2QGSsmvJgOeM:&amp;ved=0CAUQjRw&amp;url=http://en.wikipedia.org/wiki/Archery&amp;ei=aw_0U-HkL6qN8QHK94Bw&amp;psig=AFQjCNEeQO1bVAMUPInRh6wW4EfBl5pv8Q&amp;ust=1408590002122885" TargetMode="Externa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4.wav"/><Relationship Id="rId7" Type="http://schemas.openxmlformats.org/officeDocument/2006/relationships/hyperlink" Target="http://zh.wikipedia.org/wiki/File:Marching_towards_the_Capital_-_September_15,_2007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hyperlink" Target="http://www.google.com/url?sa=i&amp;rct=j&amp;q=&amp;esrc=s&amp;source=images&amp;cd=&amp;cad=rja&amp;uact=8&amp;docid=bUEncx1XwiKURM&amp;tbnid=n6pED0IsWQjBgM:&amp;ved=0CAUQjRw&amp;url=http://zh.wikipedia.org/wiki/%E8%80%81%E4%BA%BA%E9%86%AB%E5%AD%B8&amp;ei=wab0U967K4nb8AGr0YDwBw&amp;psig=AFQjCNEHCJbnj-lakRdu10giDAEpDfmgtQ&amp;ust=1408628768392088" TargetMode="External"/><Relationship Id="rId4" Type="http://schemas.openxmlformats.org/officeDocument/2006/relationships/audio" Target="../media/audio2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14.wav"/><Relationship Id="rId7" Type="http://schemas.openxmlformats.org/officeDocument/2006/relationships/hyperlink" Target="http://en.wikipedia.org/wiki/File:Triaxle_dump_truck_2005-10-06.km.jp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upload.wikimedia.org/wikipedia/commons/3/36/Xinhui_%E6%96%B0%E6%9C%83_%E4%B8%AD%E5%BF%83%E5%8D%97%E8%B7%AF_Zhongxin_Nanlu_%E7%94%98%E8%94%97_%E4%B8%89%E8%BC%AA%E8%BB%8A_Tricycle_morning.JPG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Changeroom.jp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第一课（简体）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esktop\meizhou pics\41-2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143000" y="6096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" y="15240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23622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2766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4114800"/>
            <a:ext cx="830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95800" y="50292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95800" y="58674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19600" y="68580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33600" y="32766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1400" y="1219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590800" y="4191000"/>
            <a:ext cx="12192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4-1-3課文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meizhou pics\41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708144"/>
            <a:ext cx="9144000" cy="311163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弓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9906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反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10668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式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10668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冒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19200" y="3505200"/>
            <a:ext cx="792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46482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52800" y="46482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67600" y="46482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7150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20000" y="10668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孝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7600" y="5257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4-1-4課文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391400" y="5105400"/>
            <a:ext cx="1219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孝</a:t>
            </a:r>
            <a:endParaRPr lang="en-US" sz="8000" dirty="0"/>
          </a:p>
        </p:txBody>
      </p:sp>
      <p:sp>
        <p:nvSpPr>
          <p:cNvPr id="25" name="TextBox 24"/>
          <p:cNvSpPr txBox="1"/>
          <p:nvPr/>
        </p:nvSpPr>
        <p:spPr>
          <a:xfrm>
            <a:off x="5181600" y="51054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冒</a:t>
            </a:r>
            <a:endParaRPr lang="en-US" sz="8000" dirty="0"/>
          </a:p>
        </p:txBody>
      </p:sp>
      <p:sp>
        <p:nvSpPr>
          <p:cNvPr id="26" name="TextBox 25"/>
          <p:cNvSpPr txBox="1"/>
          <p:nvPr/>
        </p:nvSpPr>
        <p:spPr>
          <a:xfrm>
            <a:off x="2895600" y="51054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式</a:t>
            </a:r>
            <a:endParaRPr lang="en-US" sz="8000" dirty="0"/>
          </a:p>
        </p:txBody>
      </p:sp>
      <p:sp>
        <p:nvSpPr>
          <p:cNvPr id="27" name="TextBox 26"/>
          <p:cNvSpPr txBox="1"/>
          <p:nvPr/>
        </p:nvSpPr>
        <p:spPr>
          <a:xfrm>
            <a:off x="381000" y="50292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反</a:t>
            </a:r>
            <a:endParaRPr lang="en-US" sz="8000" dirty="0"/>
          </a:p>
        </p:txBody>
      </p:sp>
      <p:sp>
        <p:nvSpPr>
          <p:cNvPr id="28" name="TextBox 27"/>
          <p:cNvSpPr txBox="1"/>
          <p:nvPr/>
        </p:nvSpPr>
        <p:spPr>
          <a:xfrm>
            <a:off x="6248400" y="29718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弓</a:t>
            </a:r>
            <a:endParaRPr lang="en-US" sz="8000" dirty="0"/>
          </a:p>
        </p:txBody>
      </p:sp>
      <p:sp>
        <p:nvSpPr>
          <p:cNvPr id="29" name="TextBox 28"/>
          <p:cNvSpPr txBox="1"/>
          <p:nvPr/>
        </p:nvSpPr>
        <p:spPr>
          <a:xfrm>
            <a:off x="4038600" y="29718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8000" dirty="0" smtClean="0"/>
              <a:t>賣</a:t>
            </a:r>
            <a:endParaRPr lang="en-US" sz="8000" dirty="0"/>
          </a:p>
        </p:txBody>
      </p:sp>
      <p:sp>
        <p:nvSpPr>
          <p:cNvPr id="30" name="TextBox 29"/>
          <p:cNvSpPr txBox="1"/>
          <p:nvPr/>
        </p:nvSpPr>
        <p:spPr>
          <a:xfrm>
            <a:off x="1676400" y="30480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8000" dirty="0" smtClean="0"/>
              <a:t>買</a:t>
            </a:r>
            <a:endParaRPr lang="en-US" sz="8000" dirty="0"/>
          </a:p>
        </p:txBody>
      </p:sp>
      <p:sp>
        <p:nvSpPr>
          <p:cNvPr id="31" name="TextBox 30"/>
          <p:cNvSpPr txBox="1"/>
          <p:nvPr/>
        </p:nvSpPr>
        <p:spPr>
          <a:xfrm>
            <a:off x="5105400" y="9906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早</a:t>
            </a:r>
            <a:endParaRPr lang="en-US" sz="8000" dirty="0"/>
          </a:p>
        </p:txBody>
      </p:sp>
      <p:sp>
        <p:nvSpPr>
          <p:cNvPr id="23" name="TextBox 22"/>
          <p:cNvSpPr txBox="1"/>
          <p:nvPr/>
        </p:nvSpPr>
        <p:spPr>
          <a:xfrm>
            <a:off x="2895600" y="9906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草</a:t>
            </a:r>
            <a:endParaRPr lang="en-US" sz="8000" dirty="0"/>
          </a:p>
        </p:txBody>
      </p:sp>
      <p:cxnSp>
        <p:nvCxnSpPr>
          <p:cNvPr id="36" name="Straight Arrow Connector 35"/>
          <p:cNvCxnSpPr>
            <a:stCxn id="23" idx="3"/>
            <a:endCxn id="31" idx="1"/>
          </p:cNvCxnSpPr>
          <p:nvPr/>
        </p:nvCxnSpPr>
        <p:spPr>
          <a:xfrm>
            <a:off x="4191000" y="1652320"/>
            <a:ext cx="914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048000" y="3733800"/>
            <a:ext cx="914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00800" y="0"/>
            <a:ext cx="27432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请学生看课本听课文朗读</a:t>
            </a:r>
            <a:endParaRPr lang="en-US" dirty="0"/>
          </a:p>
        </p:txBody>
      </p:sp>
      <p:sp>
        <p:nvSpPr>
          <p:cNvPr id="14" name="Action Button: Sound 13">
            <a:hlinkClick r:id="" action="ppaction://noaction" highlightClick="1"/>
          </p:cNvPr>
          <p:cNvSpPr/>
          <p:nvPr/>
        </p:nvSpPr>
        <p:spPr>
          <a:xfrm>
            <a:off x="7848600" y="990600"/>
            <a:ext cx="838200" cy="685800"/>
          </a:xfrm>
          <a:prstGeom prst="actionButtonSoun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43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课文听力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>
    <p:sndAc>
      <p:stSnd>
        <p:snd r:embed="rId3" name="4-1課文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200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000"/>
                            </p:stCondLst>
                            <p:childTnLst>
                              <p:par>
                                <p:cTn id="9" presetID="18" presetClass="entr" presetSubtype="3" repeatCount="200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(1)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字的对话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（想一想）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请同学回答问题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请学生听完课文朗读後，回答问题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１</a:t>
            </a:r>
            <a:r>
              <a:rPr lang="en-US" altLang="zh-TW" sz="2800" dirty="0" smtClean="0"/>
              <a:t>.</a:t>
            </a:r>
            <a:r>
              <a:rPr lang="zh-CN" altLang="en-US" sz="2800" dirty="0" smtClean="0"/>
              <a:t> 开学第一天明明什麽考试得了一百分？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２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</a:t>
            </a:r>
            <a:r>
              <a:rPr lang="zh-CN" altLang="en-US" sz="2800" dirty="0" smtClean="0"/>
              <a:t>明明教大家哪四个字？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３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明明用什</a:t>
            </a:r>
            <a:r>
              <a:rPr lang="zh-CN" altLang="en-US" sz="2800" dirty="0" smtClean="0"/>
              <a:t>么</a:t>
            </a:r>
            <a:r>
              <a:rPr lang="zh-TW" altLang="en-US" sz="2800" dirty="0" smtClean="0"/>
              <a:t>方法</a:t>
            </a:r>
            <a:r>
              <a:rPr lang="zh-CN" altLang="en-US" sz="2800" dirty="0" smtClean="0"/>
              <a:t>记</a:t>
            </a:r>
            <a:r>
              <a:rPr lang="zh-TW" altLang="en-US" sz="2800" dirty="0" smtClean="0"/>
              <a:t>住生字？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４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草</a:t>
            </a:r>
            <a:r>
              <a:rPr lang="zh-CN" altLang="en-US" sz="2800" dirty="0" smtClean="0"/>
              <a:t>对</a:t>
            </a:r>
            <a:r>
              <a:rPr lang="zh-TW" altLang="en-US" sz="2800" dirty="0" smtClean="0"/>
              <a:t>早</a:t>
            </a:r>
            <a:r>
              <a:rPr lang="zh-CN" altLang="en-US" sz="2800" dirty="0" smtClean="0"/>
              <a:t>说</a:t>
            </a:r>
            <a:r>
              <a:rPr lang="zh-TW" altLang="en-US" sz="2800" dirty="0" smtClean="0"/>
              <a:t>什</a:t>
            </a:r>
            <a:r>
              <a:rPr lang="zh-CN" altLang="en-US" sz="2800" dirty="0" smtClean="0"/>
              <a:t>么</a:t>
            </a:r>
            <a:r>
              <a:rPr lang="zh-TW" altLang="en-US" sz="2800" dirty="0" smtClean="0"/>
              <a:t>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５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</a:t>
            </a:r>
            <a:r>
              <a:rPr lang="zh-CN" altLang="en-US" sz="2800" dirty="0" smtClean="0"/>
              <a:t>买对卖说什麽？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1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1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1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1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6778" y="1163030"/>
            <a:ext cx="1900621" cy="1732570"/>
            <a:chOff x="609600" y="1600200"/>
            <a:chExt cx="1143000" cy="1066800"/>
          </a:xfrm>
        </p:grpSpPr>
        <p:pic>
          <p:nvPicPr>
            <p:cNvPr id="1026" name="Picture 2" descr="C:\Users\Meishing\Desktop\meizhou pics\41-1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r="87512"/>
            <a:stretch>
              <a:fillRect/>
            </a:stretch>
          </p:blipFill>
          <p:spPr bwMode="auto">
            <a:xfrm>
              <a:off x="609600" y="1600200"/>
              <a:ext cx="1143000" cy="1066800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295400" y="19812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585519" y="1077363"/>
            <a:ext cx="188976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1420" y="1082672"/>
            <a:ext cx="242316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7400" y="14478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Heiti Std R" pitchFamily="34" charset="-128"/>
                <a:ea typeface="Adobe Heiti Std R" pitchFamily="34" charset="-128"/>
              </a:rPr>
              <a:t>第</a:t>
            </a:r>
            <a:endParaRPr lang="en-US" sz="9600" dirty="0">
              <a:latin typeface="Adobe Heiti Std R" pitchFamily="34" charset="-128"/>
              <a:ea typeface="Adobe Heiti Std R" pitchFamily="34" charset="-128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362200" y="19812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24200" y="1981200"/>
            <a:ext cx="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362200" y="22098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362200" y="2209800"/>
            <a:ext cx="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362200" y="23622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2992821" y="2349062"/>
            <a:ext cx="186558" cy="236483"/>
          </a:xfrm>
          <a:custGeom>
            <a:avLst/>
            <a:gdLst>
              <a:gd name="connsiteX0" fmla="*/ 173420 w 186558"/>
              <a:gd name="connsiteY0" fmla="*/ 0 h 236483"/>
              <a:gd name="connsiteX1" fmla="*/ 157655 w 186558"/>
              <a:gd name="connsiteY1" fmla="*/ 189186 h 236483"/>
              <a:gd name="connsiteX2" fmla="*/ 0 w 186558"/>
              <a:gd name="connsiteY2" fmla="*/ 236483 h 23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558" h="236483">
                <a:moveTo>
                  <a:pt x="173420" y="0"/>
                </a:moveTo>
                <a:cubicBezTo>
                  <a:pt x="179989" y="74886"/>
                  <a:pt x="186558" y="149772"/>
                  <a:pt x="157655" y="189186"/>
                </a:cubicBezTo>
                <a:cubicBezTo>
                  <a:pt x="128752" y="228600"/>
                  <a:pt x="64376" y="232541"/>
                  <a:pt x="0" y="236483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81000" y="5562600"/>
            <a:ext cx="5105400" cy="646331"/>
            <a:chOff x="762000" y="3810000"/>
            <a:chExt cx="5105400" cy="646331"/>
          </a:xfrm>
        </p:grpSpPr>
        <p:sp>
          <p:nvSpPr>
            <p:cNvPr id="24" name="TextBox 23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你常</a:t>
              </a:r>
              <a:r>
                <a:rPr lang="zh-CN" altLang="en-US" sz="3600" dirty="0" smtClean="0"/>
                <a:t>来</a:t>
              </a:r>
              <a:r>
                <a:rPr lang="zh-TW" altLang="en-US" sz="3600" dirty="0" smtClean="0"/>
                <a:t>加州</a:t>
              </a:r>
              <a:r>
                <a:rPr lang="zh-CN" altLang="en-US" sz="3600" dirty="0" smtClean="0"/>
                <a:t>吗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6" name="Action Button: Sound 25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</a:t>
            </a:r>
            <a:r>
              <a:rPr lang="zh-CN" altLang="en-US" dirty="0" smtClean="0"/>
              <a:t>问题</a:t>
            </a:r>
            <a:endParaRPr lang="en-US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29000"/>
            <a:ext cx="2569780" cy="159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59" y="2138875"/>
            <a:ext cx="3698492" cy="320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1-2.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" y="2590800"/>
            <a:ext cx="9144000" cy="3886200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533400" y="1143000"/>
            <a:ext cx="1143000" cy="1066800"/>
            <a:chOff x="533400" y="1143000"/>
            <a:chExt cx="1143000" cy="1066800"/>
          </a:xfrm>
        </p:grpSpPr>
        <p:pic>
          <p:nvPicPr>
            <p:cNvPr id="1026" name="Picture 2" descr="C:\Users\Meishing\Desktop\meizhou pics\41-1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r="87512"/>
            <a:stretch>
              <a:fillRect/>
            </a:stretch>
          </p:blipFill>
          <p:spPr bwMode="auto">
            <a:xfrm>
              <a:off x="533400" y="1143000"/>
              <a:ext cx="1143000" cy="1066800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1219200" y="15240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381000" y="3429000"/>
            <a:ext cx="7315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000" y="4419600"/>
            <a:ext cx="8305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" y="5410200"/>
            <a:ext cx="7467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1000" y="6400800"/>
            <a:ext cx="8229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81200" y="9906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Heiti Std R" pitchFamily="34" charset="-128"/>
                <a:ea typeface="Adobe Heiti Std R" pitchFamily="34" charset="-128"/>
              </a:rPr>
              <a:t>第</a:t>
            </a:r>
            <a:endParaRPr lang="en-US" sz="9600" dirty="0">
              <a:latin typeface="Adobe Heiti Std R" pitchFamily="34" charset="-128"/>
              <a:ea typeface="Adobe Heiti Std R" pitchFamily="34" charset="-128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286000" y="15240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048000" y="1524000"/>
            <a:ext cx="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286000" y="17526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286000" y="1752600"/>
            <a:ext cx="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86000" y="19050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2916621" y="1891862"/>
            <a:ext cx="186558" cy="236483"/>
          </a:xfrm>
          <a:custGeom>
            <a:avLst/>
            <a:gdLst>
              <a:gd name="connsiteX0" fmla="*/ 173420 w 186558"/>
              <a:gd name="connsiteY0" fmla="*/ 0 h 236483"/>
              <a:gd name="connsiteX1" fmla="*/ 157655 w 186558"/>
              <a:gd name="connsiteY1" fmla="*/ 189186 h 236483"/>
              <a:gd name="connsiteX2" fmla="*/ 0 w 186558"/>
              <a:gd name="connsiteY2" fmla="*/ 236483 h 23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558" h="236483">
                <a:moveTo>
                  <a:pt x="173420" y="0"/>
                </a:moveTo>
                <a:cubicBezTo>
                  <a:pt x="179989" y="74886"/>
                  <a:pt x="186558" y="149772"/>
                  <a:pt x="157655" y="189186"/>
                </a:cubicBezTo>
                <a:cubicBezTo>
                  <a:pt x="128752" y="228600"/>
                  <a:pt x="64376" y="232541"/>
                  <a:pt x="0" y="236483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585519" y="1077363"/>
            <a:ext cx="188976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41420" y="1082672"/>
            <a:ext cx="242316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7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09600" y="1143000"/>
            <a:ext cx="1981200" cy="1600200"/>
            <a:chOff x="609600" y="1143000"/>
            <a:chExt cx="1143000" cy="1066800"/>
          </a:xfrm>
        </p:grpSpPr>
        <p:pic>
          <p:nvPicPr>
            <p:cNvPr id="6" name="Picture 2" descr="C:\Users\Meishing\Desktop\meizhou pics\41-1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14153" r="73359"/>
            <a:stretch>
              <a:fillRect/>
            </a:stretch>
          </p:blipFill>
          <p:spPr bwMode="auto">
            <a:xfrm>
              <a:off x="609600" y="1143000"/>
              <a:ext cx="1143000" cy="1066800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1295400" y="15240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 descr="File:留学生参加汉语考试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2971800"/>
            <a:ext cx="4762500" cy="357187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315200" y="3962400"/>
            <a:ext cx="6858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考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试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697" y="3885337"/>
            <a:ext cx="685800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考卷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5715000"/>
            <a:ext cx="1143000" cy="609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2" idx="3"/>
          </p:cNvCxnSpPr>
          <p:nvPr/>
        </p:nvCxnSpPr>
        <p:spPr>
          <a:xfrm>
            <a:off x="1266497" y="4762500"/>
            <a:ext cx="1447800" cy="875437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81200" y="2971800"/>
            <a:ext cx="4724400" cy="3581400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1" idx="1"/>
          </p:cNvCxnSpPr>
          <p:nvPr/>
        </p:nvCxnSpPr>
        <p:spPr>
          <a:xfrm flipH="1" flipV="1">
            <a:off x="6781800" y="4419601"/>
            <a:ext cx="533400" cy="51229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43600" y="6553200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048000" y="1143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讠</a:t>
            </a:r>
            <a:endParaRPr lang="en-US" sz="4000" dirty="0"/>
          </a:p>
        </p:txBody>
      </p:sp>
      <p:sp>
        <p:nvSpPr>
          <p:cNvPr id="37" name="TextBox 36"/>
          <p:cNvSpPr txBox="1"/>
          <p:nvPr/>
        </p:nvSpPr>
        <p:spPr>
          <a:xfrm>
            <a:off x="4191000" y="1143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式</a:t>
            </a:r>
            <a:endParaRPr lang="en-US" sz="4000" dirty="0"/>
          </a:p>
        </p:txBody>
      </p:sp>
      <p:sp>
        <p:nvSpPr>
          <p:cNvPr id="38" name="Equal 37"/>
          <p:cNvSpPr/>
          <p:nvPr/>
        </p:nvSpPr>
        <p:spPr>
          <a:xfrm>
            <a:off x="2362200" y="13716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Plus 38"/>
          <p:cNvSpPr/>
          <p:nvPr/>
        </p:nvSpPr>
        <p:spPr>
          <a:xfrm>
            <a:off x="3886200" y="1447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23041" y="6021748"/>
            <a:ext cx="5105400" cy="646331"/>
            <a:chOff x="762000" y="3810000"/>
            <a:chExt cx="5105400" cy="646331"/>
          </a:xfrm>
        </p:grpSpPr>
        <p:sp>
          <p:nvSpPr>
            <p:cNvPr id="22" name="TextBox 21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谁能用这个生词造句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3" name="Action Button: Sound 22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</a:t>
            </a:r>
            <a:r>
              <a:rPr lang="zh-CN" altLang="en-US" dirty="0" smtClean="0"/>
              <a:t>问题</a:t>
            </a:r>
            <a:endParaRPr lang="en-US" dirty="0"/>
          </a:p>
        </p:txBody>
      </p:sp>
      <p:pic>
        <p:nvPicPr>
          <p:cNvPr id="2050" name="Picture 2" descr="C:\Users\Meishing\Desktop\meizhou pics\41-1.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4167" r="57500"/>
          <a:stretch>
            <a:fillRect/>
          </a:stretch>
        </p:blipFill>
        <p:spPr bwMode="auto">
          <a:xfrm>
            <a:off x="685800" y="914400"/>
            <a:ext cx="1676400" cy="1114778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562600" y="838200"/>
            <a:ext cx="838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800" dirty="0" smtClean="0">
                <a:latin typeface="Adobe Kaiti Std R" pitchFamily="18" charset="-128"/>
                <a:ea typeface="Adobe Kaiti Std R" pitchFamily="18" charset="-128"/>
              </a:rPr>
              <a:t>讠</a:t>
            </a:r>
            <a:endParaRPr lang="en-US" sz="5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6858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式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2669683"/>
            <a:ext cx="25146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試試看</a:t>
            </a:r>
            <a:endParaRPr lang="en-US" sz="54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0" name="Picture 2" descr="j0281087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97" y="2362200"/>
            <a:ext cx="290707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89" y="3316014"/>
            <a:ext cx="2376311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8" grpId="0"/>
      <p:bldP spid="29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41-4.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28600" y="1600200"/>
            <a:ext cx="8153400" cy="5052810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1600200" y="2514600"/>
            <a:ext cx="6705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00200" y="3505200"/>
            <a:ext cx="5562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00200" y="4572000"/>
            <a:ext cx="6096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00200" y="5562600"/>
            <a:ext cx="6172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0" y="6629400"/>
            <a:ext cx="5715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4600" y="1219200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 smtClean="0">
                <a:latin typeface="Adobe Kaiti Std R" pitchFamily="18" charset="-128"/>
                <a:ea typeface="Adobe Kaiti Std R" pitchFamily="18" charset="-128"/>
              </a:rPr>
              <a:t>弓</a:t>
            </a:r>
            <a:endParaRPr 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43" name="Picture 3" descr="https://encrypted-tbn0.gstatic.com/images?q=tbn:ANd9GcTvCSsZdca1DXSiXIs2ndc7yYwLxApwicG1mfsH1OyI-6K29X8J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810000"/>
            <a:ext cx="4648200" cy="272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943600" y="6553200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305800" y="2667000"/>
            <a:ext cx="381000" cy="39703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把弓箭长长地拉开就能张开弓箭</a:t>
            </a:r>
            <a:endParaRPr lang="en-US" dirty="0"/>
          </a:p>
        </p:txBody>
      </p:sp>
      <p:pic>
        <p:nvPicPr>
          <p:cNvPr id="15" name="Picture 1" descr="C:\Users\Meishing\Desktop\meizhou pics\41-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14167" r="73333"/>
          <a:stretch>
            <a:fillRect/>
          </a:stretch>
        </p:blipFill>
        <p:spPr bwMode="auto">
          <a:xfrm>
            <a:off x="4343400" y="2514600"/>
            <a:ext cx="1143000" cy="103356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09600" y="2743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张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1905000" y="2743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弓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0" y="2743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长</a:t>
            </a:r>
            <a:endParaRPr lang="en-US" sz="4000" dirty="0"/>
          </a:p>
        </p:txBody>
      </p:sp>
      <p:sp>
        <p:nvSpPr>
          <p:cNvPr id="19" name="Equal 18"/>
          <p:cNvSpPr/>
          <p:nvPr/>
        </p:nvSpPr>
        <p:spPr>
          <a:xfrm>
            <a:off x="1371600" y="30480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Plus 19"/>
          <p:cNvSpPr/>
          <p:nvPr/>
        </p:nvSpPr>
        <p:spPr>
          <a:xfrm>
            <a:off x="2743200" y="30480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71800" y="11430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长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" name="Picture 2" descr="C:\Users\Meishing\Desktop\meizhou pics\41-1.1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43333" r="37500"/>
          <a:stretch>
            <a:fillRect/>
          </a:stretch>
        </p:blipFill>
        <p:spPr bwMode="auto">
          <a:xfrm>
            <a:off x="381000" y="1143000"/>
            <a:ext cx="1752600" cy="111477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5029200" y="2895600"/>
            <a:ext cx="228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17" grpId="0" animBg="1"/>
      <p:bldP spid="1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8278" r="29234"/>
          <a:stretch>
            <a:fillRect/>
          </a:stretch>
        </p:blipFill>
        <p:spPr bwMode="auto">
          <a:xfrm>
            <a:off x="228599" y="914399"/>
            <a:ext cx="1660283" cy="154959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286000" y="609600"/>
            <a:ext cx="22860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方法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494" y="5638800"/>
            <a:ext cx="7543800" cy="646331"/>
            <a:chOff x="762000" y="3810000"/>
            <a:chExt cx="5105400" cy="783172"/>
          </a:xfrm>
        </p:grpSpPr>
        <p:sp>
          <p:nvSpPr>
            <p:cNvPr id="10" name="TextBox 9"/>
            <p:cNvSpPr txBox="1"/>
            <p:nvPr/>
          </p:nvSpPr>
          <p:spPr>
            <a:xfrm>
              <a:off x="762000" y="3810000"/>
              <a:ext cx="5105400" cy="78317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这个方法很好你是怎麽想到的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1" name="Action Button: Sound 10">
              <a:hlinkClick r:id="" action="ppaction://noaction" highlightClick="1"/>
            </p:cNvPr>
            <p:cNvSpPr/>
            <p:nvPr/>
          </p:nvSpPr>
          <p:spPr>
            <a:xfrm>
              <a:off x="5334000" y="4038599"/>
              <a:ext cx="304800" cy="325396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</a:t>
            </a:r>
            <a:r>
              <a:rPr lang="zh-CN" altLang="en-US" dirty="0" smtClean="0"/>
              <a:t>问题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0" y="2819400"/>
            <a:ext cx="8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去</a:t>
            </a:r>
            <a:endParaRPr lang="en-US" sz="8800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58690" y="3068428"/>
            <a:ext cx="400050" cy="903288"/>
            <a:chOff x="2667000" y="1741488"/>
            <a:chExt cx="1314450" cy="4191000"/>
          </a:xfrm>
        </p:grpSpPr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3249612" y="1741488"/>
              <a:ext cx="731838" cy="660400"/>
            </a:xfrm>
            <a:custGeom>
              <a:avLst/>
              <a:gdLst>
                <a:gd name="T0" fmla="*/ 75137757 w 921"/>
                <a:gd name="T1" fmla="*/ 1262787 h 831"/>
                <a:gd name="T2" fmla="*/ 130701832 w 921"/>
                <a:gd name="T3" fmla="*/ 10736467 h 831"/>
                <a:gd name="T4" fmla="*/ 192579871 w 921"/>
                <a:gd name="T5" fmla="*/ 27788460 h 831"/>
                <a:gd name="T6" fmla="*/ 263297225 w 921"/>
                <a:gd name="T7" fmla="*/ 49893178 h 831"/>
                <a:gd name="T8" fmla="*/ 327069619 w 921"/>
                <a:gd name="T9" fmla="*/ 70102537 h 831"/>
                <a:gd name="T10" fmla="*/ 385159741 w 921"/>
                <a:gd name="T11" fmla="*/ 92207255 h 831"/>
                <a:gd name="T12" fmla="*/ 436303464 w 921"/>
                <a:gd name="T13" fmla="*/ 114311998 h 831"/>
                <a:gd name="T14" fmla="*/ 479870459 w 921"/>
                <a:gd name="T15" fmla="*/ 137047711 h 831"/>
                <a:gd name="T16" fmla="*/ 513966473 w 921"/>
                <a:gd name="T17" fmla="*/ 164836159 h 831"/>
                <a:gd name="T18" fmla="*/ 539223221 w 921"/>
                <a:gd name="T19" fmla="*/ 197677341 h 831"/>
                <a:gd name="T20" fmla="*/ 560059541 w 921"/>
                <a:gd name="T21" fmla="*/ 234307725 h 831"/>
                <a:gd name="T22" fmla="*/ 573319234 w 921"/>
                <a:gd name="T23" fmla="*/ 272832637 h 831"/>
                <a:gd name="T24" fmla="*/ 579633222 w 921"/>
                <a:gd name="T25" fmla="*/ 315146701 h 831"/>
                <a:gd name="T26" fmla="*/ 580264939 w 921"/>
                <a:gd name="T27" fmla="*/ 357460766 h 831"/>
                <a:gd name="T28" fmla="*/ 579633222 w 921"/>
                <a:gd name="T29" fmla="*/ 387775581 h 831"/>
                <a:gd name="T30" fmla="*/ 575844512 w 921"/>
                <a:gd name="T31" fmla="*/ 414932238 h 831"/>
                <a:gd name="T32" fmla="*/ 569530523 w 921"/>
                <a:gd name="T33" fmla="*/ 440195213 h 831"/>
                <a:gd name="T34" fmla="*/ 561322180 w 921"/>
                <a:gd name="T35" fmla="*/ 461036350 h 831"/>
                <a:gd name="T36" fmla="*/ 549956842 w 921"/>
                <a:gd name="T37" fmla="*/ 478720124 h 831"/>
                <a:gd name="T38" fmla="*/ 537960582 w 921"/>
                <a:gd name="T39" fmla="*/ 494508527 h 831"/>
                <a:gd name="T40" fmla="*/ 522174817 w 921"/>
                <a:gd name="T41" fmla="*/ 506508572 h 831"/>
                <a:gd name="T42" fmla="*/ 505127207 w 921"/>
                <a:gd name="T43" fmla="*/ 515349664 h 831"/>
                <a:gd name="T44" fmla="*/ 486185242 w 921"/>
                <a:gd name="T45" fmla="*/ 521665184 h 831"/>
                <a:gd name="T46" fmla="*/ 464085489 w 921"/>
                <a:gd name="T47" fmla="*/ 523560556 h 831"/>
                <a:gd name="T48" fmla="*/ 443880885 w 921"/>
                <a:gd name="T49" fmla="*/ 523560556 h 831"/>
                <a:gd name="T50" fmla="*/ 421781132 w 921"/>
                <a:gd name="T51" fmla="*/ 520402398 h 831"/>
                <a:gd name="T52" fmla="*/ 399682073 w 921"/>
                <a:gd name="T53" fmla="*/ 512824092 h 831"/>
                <a:gd name="T54" fmla="*/ 378214036 w 921"/>
                <a:gd name="T55" fmla="*/ 503350414 h 831"/>
                <a:gd name="T56" fmla="*/ 354851644 w 921"/>
                <a:gd name="T57" fmla="*/ 488824797 h 831"/>
                <a:gd name="T58" fmla="*/ 333383607 w 921"/>
                <a:gd name="T59" fmla="*/ 471772813 h 831"/>
                <a:gd name="T60" fmla="*/ 310022009 w 921"/>
                <a:gd name="T61" fmla="*/ 450931676 h 831"/>
                <a:gd name="T62" fmla="*/ 287291334 w 921"/>
                <a:gd name="T63" fmla="*/ 426932382 h 831"/>
                <a:gd name="T64" fmla="*/ 260771947 w 921"/>
                <a:gd name="T65" fmla="*/ 400406621 h 831"/>
                <a:gd name="T66" fmla="*/ 233621639 w 921"/>
                <a:gd name="T67" fmla="*/ 368829020 h 831"/>
                <a:gd name="T68" fmla="*/ 204576131 w 921"/>
                <a:gd name="T69" fmla="*/ 334725052 h 831"/>
                <a:gd name="T70" fmla="*/ 174268828 w 921"/>
                <a:gd name="T71" fmla="*/ 295568350 h 831"/>
                <a:gd name="T72" fmla="*/ 142067170 w 921"/>
                <a:gd name="T73" fmla="*/ 254517072 h 831"/>
                <a:gd name="T74" fmla="*/ 107971156 w 921"/>
                <a:gd name="T75" fmla="*/ 208413854 h 831"/>
                <a:gd name="T76" fmla="*/ 72611685 w 921"/>
                <a:gd name="T77" fmla="*/ 159783425 h 831"/>
                <a:gd name="T78" fmla="*/ 36622098 w 921"/>
                <a:gd name="T79" fmla="*/ 106732897 h 831"/>
                <a:gd name="T80" fmla="*/ 13259699 w 921"/>
                <a:gd name="T81" fmla="*/ 75155271 h 831"/>
                <a:gd name="T82" fmla="*/ 3788712 w 921"/>
                <a:gd name="T83" fmla="*/ 58103287 h 831"/>
                <a:gd name="T84" fmla="*/ 0 w 921"/>
                <a:gd name="T85" fmla="*/ 42314077 h 831"/>
                <a:gd name="T86" fmla="*/ 3788712 w 921"/>
                <a:gd name="T87" fmla="*/ 27788460 h 831"/>
                <a:gd name="T88" fmla="*/ 9470986 w 921"/>
                <a:gd name="T89" fmla="*/ 17051990 h 831"/>
                <a:gd name="T90" fmla="*/ 17048410 w 921"/>
                <a:gd name="T91" fmla="*/ 8210100 h 831"/>
                <a:gd name="T92" fmla="*/ 25255959 w 921"/>
                <a:gd name="T93" fmla="*/ 2526368 h 831"/>
                <a:gd name="T94" fmla="*/ 36622098 w 921"/>
                <a:gd name="T95" fmla="*/ 0 h 831"/>
                <a:gd name="T96" fmla="*/ 39779092 w 921"/>
                <a:gd name="T97" fmla="*/ 0 h 8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21"/>
                <a:gd name="T148" fmla="*/ 0 h 831"/>
                <a:gd name="T149" fmla="*/ 921 w 921"/>
                <a:gd name="T150" fmla="*/ 831 h 8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21" h="831">
                  <a:moveTo>
                    <a:pt x="63" y="0"/>
                  </a:moveTo>
                  <a:lnTo>
                    <a:pt x="90" y="0"/>
                  </a:lnTo>
                  <a:lnTo>
                    <a:pt x="119" y="2"/>
                  </a:lnTo>
                  <a:lnTo>
                    <a:pt x="148" y="6"/>
                  </a:lnTo>
                  <a:lnTo>
                    <a:pt x="177" y="12"/>
                  </a:lnTo>
                  <a:lnTo>
                    <a:pt x="207" y="17"/>
                  </a:lnTo>
                  <a:lnTo>
                    <a:pt x="240" y="25"/>
                  </a:lnTo>
                  <a:lnTo>
                    <a:pt x="273" y="35"/>
                  </a:lnTo>
                  <a:lnTo>
                    <a:pt x="305" y="44"/>
                  </a:lnTo>
                  <a:lnTo>
                    <a:pt x="344" y="56"/>
                  </a:lnTo>
                  <a:lnTo>
                    <a:pt x="380" y="67"/>
                  </a:lnTo>
                  <a:lnTo>
                    <a:pt x="417" y="79"/>
                  </a:lnTo>
                  <a:lnTo>
                    <a:pt x="453" y="90"/>
                  </a:lnTo>
                  <a:lnTo>
                    <a:pt x="486" y="100"/>
                  </a:lnTo>
                  <a:lnTo>
                    <a:pt x="518" y="111"/>
                  </a:lnTo>
                  <a:lnTo>
                    <a:pt x="551" y="123"/>
                  </a:lnTo>
                  <a:lnTo>
                    <a:pt x="582" y="134"/>
                  </a:lnTo>
                  <a:lnTo>
                    <a:pt x="610" y="146"/>
                  </a:lnTo>
                  <a:lnTo>
                    <a:pt x="637" y="157"/>
                  </a:lnTo>
                  <a:lnTo>
                    <a:pt x="664" y="169"/>
                  </a:lnTo>
                  <a:lnTo>
                    <a:pt x="691" y="181"/>
                  </a:lnTo>
                  <a:lnTo>
                    <a:pt x="714" y="192"/>
                  </a:lnTo>
                  <a:lnTo>
                    <a:pt x="739" y="205"/>
                  </a:lnTo>
                  <a:lnTo>
                    <a:pt x="760" y="217"/>
                  </a:lnTo>
                  <a:lnTo>
                    <a:pt x="781" y="230"/>
                  </a:lnTo>
                  <a:lnTo>
                    <a:pt x="799" y="246"/>
                  </a:lnTo>
                  <a:lnTo>
                    <a:pt x="814" y="261"/>
                  </a:lnTo>
                  <a:lnTo>
                    <a:pt x="829" y="278"/>
                  </a:lnTo>
                  <a:lnTo>
                    <a:pt x="843" y="296"/>
                  </a:lnTo>
                  <a:lnTo>
                    <a:pt x="854" y="313"/>
                  </a:lnTo>
                  <a:lnTo>
                    <a:pt x="866" y="332"/>
                  </a:lnTo>
                  <a:lnTo>
                    <a:pt x="877" y="351"/>
                  </a:lnTo>
                  <a:lnTo>
                    <a:pt x="887" y="371"/>
                  </a:lnTo>
                  <a:lnTo>
                    <a:pt x="895" y="390"/>
                  </a:lnTo>
                  <a:lnTo>
                    <a:pt x="900" y="411"/>
                  </a:lnTo>
                  <a:lnTo>
                    <a:pt x="908" y="432"/>
                  </a:lnTo>
                  <a:lnTo>
                    <a:pt x="912" y="455"/>
                  </a:lnTo>
                  <a:lnTo>
                    <a:pt x="916" y="476"/>
                  </a:lnTo>
                  <a:lnTo>
                    <a:pt x="918" y="499"/>
                  </a:lnTo>
                  <a:lnTo>
                    <a:pt x="919" y="524"/>
                  </a:lnTo>
                  <a:lnTo>
                    <a:pt x="921" y="549"/>
                  </a:lnTo>
                  <a:lnTo>
                    <a:pt x="919" y="566"/>
                  </a:lnTo>
                  <a:lnTo>
                    <a:pt x="919" y="582"/>
                  </a:lnTo>
                  <a:lnTo>
                    <a:pt x="919" y="599"/>
                  </a:lnTo>
                  <a:lnTo>
                    <a:pt x="918" y="614"/>
                  </a:lnTo>
                  <a:lnTo>
                    <a:pt x="916" y="630"/>
                  </a:lnTo>
                  <a:lnTo>
                    <a:pt x="914" y="643"/>
                  </a:lnTo>
                  <a:lnTo>
                    <a:pt x="912" y="657"/>
                  </a:lnTo>
                  <a:lnTo>
                    <a:pt x="908" y="670"/>
                  </a:lnTo>
                  <a:lnTo>
                    <a:pt x="906" y="683"/>
                  </a:lnTo>
                  <a:lnTo>
                    <a:pt x="902" y="697"/>
                  </a:lnTo>
                  <a:lnTo>
                    <a:pt x="898" y="708"/>
                  </a:lnTo>
                  <a:lnTo>
                    <a:pt x="893" y="720"/>
                  </a:lnTo>
                  <a:lnTo>
                    <a:pt x="889" y="730"/>
                  </a:lnTo>
                  <a:lnTo>
                    <a:pt x="883" y="741"/>
                  </a:lnTo>
                  <a:lnTo>
                    <a:pt x="877" y="751"/>
                  </a:lnTo>
                  <a:lnTo>
                    <a:pt x="871" y="758"/>
                  </a:lnTo>
                  <a:lnTo>
                    <a:pt x="866" y="768"/>
                  </a:lnTo>
                  <a:lnTo>
                    <a:pt x="858" y="776"/>
                  </a:lnTo>
                  <a:lnTo>
                    <a:pt x="852" y="783"/>
                  </a:lnTo>
                  <a:lnTo>
                    <a:pt x="845" y="791"/>
                  </a:lnTo>
                  <a:lnTo>
                    <a:pt x="837" y="797"/>
                  </a:lnTo>
                  <a:lnTo>
                    <a:pt x="827" y="802"/>
                  </a:lnTo>
                  <a:lnTo>
                    <a:pt x="820" y="808"/>
                  </a:lnTo>
                  <a:lnTo>
                    <a:pt x="810" y="812"/>
                  </a:lnTo>
                  <a:lnTo>
                    <a:pt x="800" y="816"/>
                  </a:lnTo>
                  <a:lnTo>
                    <a:pt x="791" y="820"/>
                  </a:lnTo>
                  <a:lnTo>
                    <a:pt x="781" y="824"/>
                  </a:lnTo>
                  <a:lnTo>
                    <a:pt x="770" y="826"/>
                  </a:lnTo>
                  <a:lnTo>
                    <a:pt x="760" y="827"/>
                  </a:lnTo>
                  <a:lnTo>
                    <a:pt x="749" y="829"/>
                  </a:lnTo>
                  <a:lnTo>
                    <a:pt x="735" y="829"/>
                  </a:lnTo>
                  <a:lnTo>
                    <a:pt x="724" y="831"/>
                  </a:lnTo>
                  <a:lnTo>
                    <a:pt x="712" y="829"/>
                  </a:lnTo>
                  <a:lnTo>
                    <a:pt x="703" y="829"/>
                  </a:lnTo>
                  <a:lnTo>
                    <a:pt x="691" y="827"/>
                  </a:lnTo>
                  <a:lnTo>
                    <a:pt x="680" y="826"/>
                  </a:lnTo>
                  <a:lnTo>
                    <a:pt x="668" y="824"/>
                  </a:lnTo>
                  <a:lnTo>
                    <a:pt x="656" y="822"/>
                  </a:lnTo>
                  <a:lnTo>
                    <a:pt x="645" y="818"/>
                  </a:lnTo>
                  <a:lnTo>
                    <a:pt x="633" y="812"/>
                  </a:lnTo>
                  <a:lnTo>
                    <a:pt x="622" y="808"/>
                  </a:lnTo>
                  <a:lnTo>
                    <a:pt x="610" y="802"/>
                  </a:lnTo>
                  <a:lnTo>
                    <a:pt x="599" y="797"/>
                  </a:lnTo>
                  <a:lnTo>
                    <a:pt x="587" y="789"/>
                  </a:lnTo>
                  <a:lnTo>
                    <a:pt x="574" y="783"/>
                  </a:lnTo>
                  <a:lnTo>
                    <a:pt x="562" y="774"/>
                  </a:lnTo>
                  <a:lnTo>
                    <a:pt x="551" y="766"/>
                  </a:lnTo>
                  <a:lnTo>
                    <a:pt x="539" y="756"/>
                  </a:lnTo>
                  <a:lnTo>
                    <a:pt x="528" y="747"/>
                  </a:lnTo>
                  <a:lnTo>
                    <a:pt x="516" y="737"/>
                  </a:lnTo>
                  <a:lnTo>
                    <a:pt x="505" y="726"/>
                  </a:lnTo>
                  <a:lnTo>
                    <a:pt x="491" y="714"/>
                  </a:lnTo>
                  <a:lnTo>
                    <a:pt x="480" y="703"/>
                  </a:lnTo>
                  <a:lnTo>
                    <a:pt x="466" y="689"/>
                  </a:lnTo>
                  <a:lnTo>
                    <a:pt x="455" y="676"/>
                  </a:lnTo>
                  <a:lnTo>
                    <a:pt x="441" y="662"/>
                  </a:lnTo>
                  <a:lnTo>
                    <a:pt x="426" y="649"/>
                  </a:lnTo>
                  <a:lnTo>
                    <a:pt x="413" y="634"/>
                  </a:lnTo>
                  <a:lnTo>
                    <a:pt x="399" y="618"/>
                  </a:lnTo>
                  <a:lnTo>
                    <a:pt x="384" y="601"/>
                  </a:lnTo>
                  <a:lnTo>
                    <a:pt x="370" y="584"/>
                  </a:lnTo>
                  <a:lnTo>
                    <a:pt x="355" y="566"/>
                  </a:lnTo>
                  <a:lnTo>
                    <a:pt x="340" y="549"/>
                  </a:lnTo>
                  <a:lnTo>
                    <a:pt x="324" y="530"/>
                  </a:lnTo>
                  <a:lnTo>
                    <a:pt x="307" y="511"/>
                  </a:lnTo>
                  <a:lnTo>
                    <a:pt x="292" y="490"/>
                  </a:lnTo>
                  <a:lnTo>
                    <a:pt x="276" y="468"/>
                  </a:lnTo>
                  <a:lnTo>
                    <a:pt x="259" y="447"/>
                  </a:lnTo>
                  <a:lnTo>
                    <a:pt x="242" y="426"/>
                  </a:lnTo>
                  <a:lnTo>
                    <a:pt x="225" y="403"/>
                  </a:lnTo>
                  <a:lnTo>
                    <a:pt x="207" y="380"/>
                  </a:lnTo>
                  <a:lnTo>
                    <a:pt x="190" y="355"/>
                  </a:lnTo>
                  <a:lnTo>
                    <a:pt x="171" y="330"/>
                  </a:lnTo>
                  <a:lnTo>
                    <a:pt x="154" y="305"/>
                  </a:lnTo>
                  <a:lnTo>
                    <a:pt x="134" y="280"/>
                  </a:lnTo>
                  <a:lnTo>
                    <a:pt x="115" y="253"/>
                  </a:lnTo>
                  <a:lnTo>
                    <a:pt x="98" y="227"/>
                  </a:lnTo>
                  <a:lnTo>
                    <a:pt x="79" y="198"/>
                  </a:lnTo>
                  <a:lnTo>
                    <a:pt x="58" y="169"/>
                  </a:lnTo>
                  <a:lnTo>
                    <a:pt x="38" y="140"/>
                  </a:lnTo>
                  <a:lnTo>
                    <a:pt x="29" y="131"/>
                  </a:lnTo>
                  <a:lnTo>
                    <a:pt x="21" y="119"/>
                  </a:lnTo>
                  <a:lnTo>
                    <a:pt x="15" y="109"/>
                  </a:lnTo>
                  <a:lnTo>
                    <a:pt x="10" y="102"/>
                  </a:lnTo>
                  <a:lnTo>
                    <a:pt x="6" y="92"/>
                  </a:lnTo>
                  <a:lnTo>
                    <a:pt x="2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4" y="52"/>
                  </a:lnTo>
                  <a:lnTo>
                    <a:pt x="6" y="44"/>
                  </a:lnTo>
                  <a:lnTo>
                    <a:pt x="8" y="38"/>
                  </a:lnTo>
                  <a:lnTo>
                    <a:pt x="11" y="31"/>
                  </a:lnTo>
                  <a:lnTo>
                    <a:pt x="15" y="27"/>
                  </a:lnTo>
                  <a:lnTo>
                    <a:pt x="17" y="21"/>
                  </a:lnTo>
                  <a:lnTo>
                    <a:pt x="23" y="17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6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2667000" y="2895600"/>
              <a:ext cx="749300" cy="682625"/>
            </a:xfrm>
            <a:custGeom>
              <a:avLst/>
              <a:gdLst>
                <a:gd name="T0" fmla="*/ 76234930 w 944"/>
                <a:gd name="T1" fmla="*/ 1260475 h 860"/>
                <a:gd name="T2" fmla="*/ 134198534 w 944"/>
                <a:gd name="T3" fmla="*/ 10710863 h 860"/>
                <a:gd name="T4" fmla="*/ 195941949 w 944"/>
                <a:gd name="T5" fmla="*/ 27721723 h 860"/>
                <a:gd name="T6" fmla="*/ 268397067 w 944"/>
                <a:gd name="T7" fmla="*/ 49772886 h 860"/>
                <a:gd name="T8" fmla="*/ 334550556 w 944"/>
                <a:gd name="T9" fmla="*/ 72454298 h 860"/>
                <a:gd name="T10" fmla="*/ 394404847 w 944"/>
                <a:gd name="T11" fmla="*/ 95765935 h 860"/>
                <a:gd name="T12" fmla="*/ 446067739 w 944"/>
                <a:gd name="T13" fmla="*/ 119707834 h 860"/>
                <a:gd name="T14" fmla="*/ 489540622 w 944"/>
                <a:gd name="T15" fmla="*/ 145538833 h 860"/>
                <a:gd name="T16" fmla="*/ 524822800 w 944"/>
                <a:gd name="T17" fmla="*/ 174521019 h 860"/>
                <a:gd name="T18" fmla="*/ 551284037 w 944"/>
                <a:gd name="T19" fmla="*/ 207913278 h 860"/>
                <a:gd name="T20" fmla="*/ 572075519 w 944"/>
                <a:gd name="T21" fmla="*/ 245715661 h 860"/>
                <a:gd name="T22" fmla="*/ 586566215 w 944"/>
                <a:gd name="T23" fmla="*/ 286667593 h 860"/>
                <a:gd name="T24" fmla="*/ 593497239 w 944"/>
                <a:gd name="T25" fmla="*/ 331400949 h 860"/>
                <a:gd name="T26" fmla="*/ 594756920 w 944"/>
                <a:gd name="T27" fmla="*/ 374873037 h 860"/>
                <a:gd name="T28" fmla="*/ 593497239 w 944"/>
                <a:gd name="T29" fmla="*/ 405114903 h 860"/>
                <a:gd name="T30" fmla="*/ 589086371 w 944"/>
                <a:gd name="T31" fmla="*/ 432836713 h 860"/>
                <a:gd name="T32" fmla="*/ 582786379 w 944"/>
                <a:gd name="T33" fmla="*/ 457408825 h 860"/>
                <a:gd name="T34" fmla="*/ 575856150 w 944"/>
                <a:gd name="T35" fmla="*/ 478829750 h 860"/>
                <a:gd name="T36" fmla="*/ 564515052 w 944"/>
                <a:gd name="T37" fmla="*/ 497101076 h 860"/>
                <a:gd name="T38" fmla="*/ 552544512 w 944"/>
                <a:gd name="T39" fmla="*/ 511591772 h 860"/>
                <a:gd name="T40" fmla="*/ 536793341 w 944"/>
                <a:gd name="T41" fmla="*/ 523562312 h 860"/>
                <a:gd name="T42" fmla="*/ 519782489 w 944"/>
                <a:gd name="T43" fmla="*/ 533642934 h 860"/>
                <a:gd name="T44" fmla="*/ 500251482 w 944"/>
                <a:gd name="T45" fmla="*/ 539313483 h 860"/>
                <a:gd name="T46" fmla="*/ 478829762 w 944"/>
                <a:gd name="T47" fmla="*/ 541833638 h 860"/>
                <a:gd name="T48" fmla="*/ 456778599 w 944"/>
                <a:gd name="T49" fmla="*/ 540573957 h 860"/>
                <a:gd name="T50" fmla="*/ 436617354 w 944"/>
                <a:gd name="T51" fmla="*/ 537423565 h 860"/>
                <a:gd name="T52" fmla="*/ 413305617 w 944"/>
                <a:gd name="T53" fmla="*/ 528602623 h 860"/>
                <a:gd name="T54" fmla="*/ 391884692 w 944"/>
                <a:gd name="T55" fmla="*/ 516632083 h 860"/>
                <a:gd name="T56" fmla="*/ 367312579 w 944"/>
                <a:gd name="T57" fmla="*/ 502141387 h 860"/>
                <a:gd name="T58" fmla="*/ 344631179 w 944"/>
                <a:gd name="T59" fmla="*/ 485130536 h 860"/>
                <a:gd name="T60" fmla="*/ 321319541 w 944"/>
                <a:gd name="T61" fmla="*/ 464339054 h 860"/>
                <a:gd name="T62" fmla="*/ 297378460 w 944"/>
                <a:gd name="T63" fmla="*/ 440397180 h 860"/>
                <a:gd name="T64" fmla="*/ 270917223 w 944"/>
                <a:gd name="T65" fmla="*/ 411415689 h 860"/>
                <a:gd name="T66" fmla="*/ 243195511 w 944"/>
                <a:gd name="T67" fmla="*/ 379913348 h 860"/>
                <a:gd name="T68" fmla="*/ 212953644 w 944"/>
                <a:gd name="T69" fmla="*/ 344631170 h 860"/>
                <a:gd name="T70" fmla="*/ 181451253 w 944"/>
                <a:gd name="T71" fmla="*/ 306198600 h 860"/>
                <a:gd name="T72" fmla="*/ 148689230 w 944"/>
                <a:gd name="T73" fmla="*/ 262726512 h 860"/>
                <a:gd name="T74" fmla="*/ 113407052 w 944"/>
                <a:gd name="T75" fmla="*/ 216733475 h 860"/>
                <a:gd name="T76" fmla="*/ 77494611 w 944"/>
                <a:gd name="T77" fmla="*/ 165700078 h 860"/>
                <a:gd name="T78" fmla="*/ 39692265 w 944"/>
                <a:gd name="T79" fmla="*/ 112776811 h 860"/>
                <a:gd name="T80" fmla="*/ 14490702 w 944"/>
                <a:gd name="T81" fmla="*/ 77494609 h 860"/>
                <a:gd name="T82" fmla="*/ 3780632 w 944"/>
                <a:gd name="T83" fmla="*/ 57963602 h 860"/>
                <a:gd name="T84" fmla="*/ 0 w 944"/>
                <a:gd name="T85" fmla="*/ 42212419 h 860"/>
                <a:gd name="T86" fmla="*/ 2520156 w 944"/>
                <a:gd name="T87" fmla="*/ 27721723 h 860"/>
                <a:gd name="T88" fmla="*/ 8190707 w 944"/>
                <a:gd name="T89" fmla="*/ 17010858 h 860"/>
                <a:gd name="T90" fmla="*/ 15751177 w 944"/>
                <a:gd name="T91" fmla="*/ 8820151 h 860"/>
                <a:gd name="T92" fmla="*/ 25201562 w 944"/>
                <a:gd name="T93" fmla="*/ 2520156 h 860"/>
                <a:gd name="T94" fmla="*/ 35912428 w 944"/>
                <a:gd name="T95" fmla="*/ 0 h 860"/>
                <a:gd name="T96" fmla="*/ 39692265 w 944"/>
                <a:gd name="T97" fmla="*/ 0 h 8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44"/>
                <a:gd name="T148" fmla="*/ 0 h 860"/>
                <a:gd name="T149" fmla="*/ 944 w 944"/>
                <a:gd name="T150" fmla="*/ 860 h 8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44" h="860">
                  <a:moveTo>
                    <a:pt x="63" y="0"/>
                  </a:moveTo>
                  <a:lnTo>
                    <a:pt x="92" y="0"/>
                  </a:lnTo>
                  <a:lnTo>
                    <a:pt x="121" y="2"/>
                  </a:lnTo>
                  <a:lnTo>
                    <a:pt x="151" y="6"/>
                  </a:lnTo>
                  <a:lnTo>
                    <a:pt x="182" y="12"/>
                  </a:lnTo>
                  <a:lnTo>
                    <a:pt x="213" y="17"/>
                  </a:lnTo>
                  <a:lnTo>
                    <a:pt x="245" y="25"/>
                  </a:lnTo>
                  <a:lnTo>
                    <a:pt x="276" y="35"/>
                  </a:lnTo>
                  <a:lnTo>
                    <a:pt x="311" y="44"/>
                  </a:lnTo>
                  <a:lnTo>
                    <a:pt x="349" y="56"/>
                  </a:lnTo>
                  <a:lnTo>
                    <a:pt x="388" y="67"/>
                  </a:lnTo>
                  <a:lnTo>
                    <a:pt x="426" y="79"/>
                  </a:lnTo>
                  <a:lnTo>
                    <a:pt x="462" y="90"/>
                  </a:lnTo>
                  <a:lnTo>
                    <a:pt x="497" y="102"/>
                  </a:lnTo>
                  <a:lnTo>
                    <a:pt x="531" y="115"/>
                  </a:lnTo>
                  <a:lnTo>
                    <a:pt x="564" y="127"/>
                  </a:lnTo>
                  <a:lnTo>
                    <a:pt x="595" y="138"/>
                  </a:lnTo>
                  <a:lnTo>
                    <a:pt x="626" y="152"/>
                  </a:lnTo>
                  <a:lnTo>
                    <a:pt x="654" y="163"/>
                  </a:lnTo>
                  <a:lnTo>
                    <a:pt x="681" y="177"/>
                  </a:lnTo>
                  <a:lnTo>
                    <a:pt x="708" y="190"/>
                  </a:lnTo>
                  <a:lnTo>
                    <a:pt x="733" y="204"/>
                  </a:lnTo>
                  <a:lnTo>
                    <a:pt x="756" y="217"/>
                  </a:lnTo>
                  <a:lnTo>
                    <a:pt x="777" y="231"/>
                  </a:lnTo>
                  <a:lnTo>
                    <a:pt x="798" y="244"/>
                  </a:lnTo>
                  <a:lnTo>
                    <a:pt x="816" y="261"/>
                  </a:lnTo>
                  <a:lnTo>
                    <a:pt x="833" y="277"/>
                  </a:lnTo>
                  <a:lnTo>
                    <a:pt x="846" y="294"/>
                  </a:lnTo>
                  <a:lnTo>
                    <a:pt x="862" y="311"/>
                  </a:lnTo>
                  <a:lnTo>
                    <a:pt x="875" y="330"/>
                  </a:lnTo>
                  <a:lnTo>
                    <a:pt x="887" y="350"/>
                  </a:lnTo>
                  <a:lnTo>
                    <a:pt x="898" y="369"/>
                  </a:lnTo>
                  <a:lnTo>
                    <a:pt x="908" y="390"/>
                  </a:lnTo>
                  <a:lnTo>
                    <a:pt x="915" y="411"/>
                  </a:lnTo>
                  <a:lnTo>
                    <a:pt x="923" y="432"/>
                  </a:lnTo>
                  <a:lnTo>
                    <a:pt x="931" y="455"/>
                  </a:lnTo>
                  <a:lnTo>
                    <a:pt x="935" y="478"/>
                  </a:lnTo>
                  <a:lnTo>
                    <a:pt x="938" y="503"/>
                  </a:lnTo>
                  <a:lnTo>
                    <a:pt x="942" y="526"/>
                  </a:lnTo>
                  <a:lnTo>
                    <a:pt x="944" y="553"/>
                  </a:lnTo>
                  <a:lnTo>
                    <a:pt x="944" y="578"/>
                  </a:lnTo>
                  <a:lnTo>
                    <a:pt x="944" y="595"/>
                  </a:lnTo>
                  <a:lnTo>
                    <a:pt x="944" y="613"/>
                  </a:lnTo>
                  <a:lnTo>
                    <a:pt x="942" y="628"/>
                  </a:lnTo>
                  <a:lnTo>
                    <a:pt x="942" y="643"/>
                  </a:lnTo>
                  <a:lnTo>
                    <a:pt x="940" y="659"/>
                  </a:lnTo>
                  <a:lnTo>
                    <a:pt x="938" y="674"/>
                  </a:lnTo>
                  <a:lnTo>
                    <a:pt x="935" y="687"/>
                  </a:lnTo>
                  <a:lnTo>
                    <a:pt x="933" y="701"/>
                  </a:lnTo>
                  <a:lnTo>
                    <a:pt x="929" y="714"/>
                  </a:lnTo>
                  <a:lnTo>
                    <a:pt x="925" y="726"/>
                  </a:lnTo>
                  <a:lnTo>
                    <a:pt x="921" y="737"/>
                  </a:lnTo>
                  <a:lnTo>
                    <a:pt x="917" y="749"/>
                  </a:lnTo>
                  <a:lnTo>
                    <a:pt x="914" y="760"/>
                  </a:lnTo>
                  <a:lnTo>
                    <a:pt x="908" y="770"/>
                  </a:lnTo>
                  <a:lnTo>
                    <a:pt x="902" y="780"/>
                  </a:lnTo>
                  <a:lnTo>
                    <a:pt x="896" y="789"/>
                  </a:lnTo>
                  <a:lnTo>
                    <a:pt x="890" y="797"/>
                  </a:lnTo>
                  <a:lnTo>
                    <a:pt x="883" y="806"/>
                  </a:lnTo>
                  <a:lnTo>
                    <a:pt x="877" y="812"/>
                  </a:lnTo>
                  <a:lnTo>
                    <a:pt x="869" y="820"/>
                  </a:lnTo>
                  <a:lnTo>
                    <a:pt x="862" y="826"/>
                  </a:lnTo>
                  <a:lnTo>
                    <a:pt x="852" y="831"/>
                  </a:lnTo>
                  <a:lnTo>
                    <a:pt x="844" y="837"/>
                  </a:lnTo>
                  <a:lnTo>
                    <a:pt x="835" y="843"/>
                  </a:lnTo>
                  <a:lnTo>
                    <a:pt x="825" y="847"/>
                  </a:lnTo>
                  <a:lnTo>
                    <a:pt x="816" y="851"/>
                  </a:lnTo>
                  <a:lnTo>
                    <a:pt x="806" y="853"/>
                  </a:lnTo>
                  <a:lnTo>
                    <a:pt x="794" y="856"/>
                  </a:lnTo>
                  <a:lnTo>
                    <a:pt x="783" y="858"/>
                  </a:lnTo>
                  <a:lnTo>
                    <a:pt x="771" y="858"/>
                  </a:lnTo>
                  <a:lnTo>
                    <a:pt x="760" y="860"/>
                  </a:lnTo>
                  <a:lnTo>
                    <a:pt x="748" y="860"/>
                  </a:lnTo>
                  <a:lnTo>
                    <a:pt x="737" y="860"/>
                  </a:lnTo>
                  <a:lnTo>
                    <a:pt x="725" y="858"/>
                  </a:lnTo>
                  <a:lnTo>
                    <a:pt x="716" y="856"/>
                  </a:lnTo>
                  <a:lnTo>
                    <a:pt x="704" y="854"/>
                  </a:lnTo>
                  <a:lnTo>
                    <a:pt x="693" y="853"/>
                  </a:lnTo>
                  <a:lnTo>
                    <a:pt x="681" y="849"/>
                  </a:lnTo>
                  <a:lnTo>
                    <a:pt x="670" y="845"/>
                  </a:lnTo>
                  <a:lnTo>
                    <a:pt x="656" y="839"/>
                  </a:lnTo>
                  <a:lnTo>
                    <a:pt x="645" y="833"/>
                  </a:lnTo>
                  <a:lnTo>
                    <a:pt x="633" y="828"/>
                  </a:lnTo>
                  <a:lnTo>
                    <a:pt x="622" y="820"/>
                  </a:lnTo>
                  <a:lnTo>
                    <a:pt x="608" y="814"/>
                  </a:lnTo>
                  <a:lnTo>
                    <a:pt x="595" y="806"/>
                  </a:lnTo>
                  <a:lnTo>
                    <a:pt x="583" y="797"/>
                  </a:lnTo>
                  <a:lnTo>
                    <a:pt x="570" y="787"/>
                  </a:lnTo>
                  <a:lnTo>
                    <a:pt x="558" y="780"/>
                  </a:lnTo>
                  <a:lnTo>
                    <a:pt x="547" y="770"/>
                  </a:lnTo>
                  <a:lnTo>
                    <a:pt x="535" y="758"/>
                  </a:lnTo>
                  <a:lnTo>
                    <a:pt x="522" y="749"/>
                  </a:lnTo>
                  <a:lnTo>
                    <a:pt x="510" y="737"/>
                  </a:lnTo>
                  <a:lnTo>
                    <a:pt x="497" y="724"/>
                  </a:lnTo>
                  <a:lnTo>
                    <a:pt x="484" y="712"/>
                  </a:lnTo>
                  <a:lnTo>
                    <a:pt x="472" y="699"/>
                  </a:lnTo>
                  <a:lnTo>
                    <a:pt x="457" y="684"/>
                  </a:lnTo>
                  <a:lnTo>
                    <a:pt x="443" y="668"/>
                  </a:lnTo>
                  <a:lnTo>
                    <a:pt x="430" y="653"/>
                  </a:lnTo>
                  <a:lnTo>
                    <a:pt x="414" y="638"/>
                  </a:lnTo>
                  <a:lnTo>
                    <a:pt x="401" y="620"/>
                  </a:lnTo>
                  <a:lnTo>
                    <a:pt x="386" y="603"/>
                  </a:lnTo>
                  <a:lnTo>
                    <a:pt x="370" y="586"/>
                  </a:lnTo>
                  <a:lnTo>
                    <a:pt x="353" y="567"/>
                  </a:lnTo>
                  <a:lnTo>
                    <a:pt x="338" y="547"/>
                  </a:lnTo>
                  <a:lnTo>
                    <a:pt x="322" y="526"/>
                  </a:lnTo>
                  <a:lnTo>
                    <a:pt x="305" y="507"/>
                  </a:lnTo>
                  <a:lnTo>
                    <a:pt x="288" y="486"/>
                  </a:lnTo>
                  <a:lnTo>
                    <a:pt x="270" y="463"/>
                  </a:lnTo>
                  <a:lnTo>
                    <a:pt x="253" y="440"/>
                  </a:lnTo>
                  <a:lnTo>
                    <a:pt x="236" y="417"/>
                  </a:lnTo>
                  <a:lnTo>
                    <a:pt x="217" y="394"/>
                  </a:lnTo>
                  <a:lnTo>
                    <a:pt x="199" y="369"/>
                  </a:lnTo>
                  <a:lnTo>
                    <a:pt x="180" y="344"/>
                  </a:lnTo>
                  <a:lnTo>
                    <a:pt x="161" y="317"/>
                  </a:lnTo>
                  <a:lnTo>
                    <a:pt x="144" y="290"/>
                  </a:lnTo>
                  <a:lnTo>
                    <a:pt x="123" y="263"/>
                  </a:lnTo>
                  <a:lnTo>
                    <a:pt x="103" y="236"/>
                  </a:lnTo>
                  <a:lnTo>
                    <a:pt x="84" y="208"/>
                  </a:lnTo>
                  <a:lnTo>
                    <a:pt x="63" y="179"/>
                  </a:lnTo>
                  <a:lnTo>
                    <a:pt x="44" y="148"/>
                  </a:lnTo>
                  <a:lnTo>
                    <a:pt x="32" y="135"/>
                  </a:lnTo>
                  <a:lnTo>
                    <a:pt x="23" y="123"/>
                  </a:lnTo>
                  <a:lnTo>
                    <a:pt x="15" y="112"/>
                  </a:lnTo>
                  <a:lnTo>
                    <a:pt x="9" y="102"/>
                  </a:lnTo>
                  <a:lnTo>
                    <a:pt x="6" y="92"/>
                  </a:lnTo>
                  <a:lnTo>
                    <a:pt x="2" y="85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60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7" y="39"/>
                  </a:lnTo>
                  <a:lnTo>
                    <a:pt x="9" y="31"/>
                  </a:lnTo>
                  <a:lnTo>
                    <a:pt x="13" y="27"/>
                  </a:lnTo>
                  <a:lnTo>
                    <a:pt x="17" y="21"/>
                  </a:lnTo>
                  <a:lnTo>
                    <a:pt x="21" y="17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4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7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2797175" y="3906838"/>
              <a:ext cx="946150" cy="2025650"/>
            </a:xfrm>
            <a:custGeom>
              <a:avLst/>
              <a:gdLst>
                <a:gd name="T0" fmla="*/ 728955294 w 1192"/>
                <a:gd name="T1" fmla="*/ 1260969 h 2551"/>
                <a:gd name="T2" fmla="*/ 740295595 w 1192"/>
                <a:gd name="T3" fmla="*/ 8197093 h 2551"/>
                <a:gd name="T4" fmla="*/ 747226617 w 1192"/>
                <a:gd name="T5" fmla="*/ 20177092 h 2551"/>
                <a:gd name="T6" fmla="*/ 751006453 w 1192"/>
                <a:gd name="T7" fmla="*/ 37201763 h 2551"/>
                <a:gd name="T8" fmla="*/ 748486298 w 1192"/>
                <a:gd name="T9" fmla="*/ 72511279 h 2551"/>
                <a:gd name="T10" fmla="*/ 740295595 w 1192"/>
                <a:gd name="T11" fmla="*/ 122323535 h 2551"/>
                <a:gd name="T12" fmla="*/ 723284746 w 1192"/>
                <a:gd name="T13" fmla="*/ 185376731 h 2551"/>
                <a:gd name="T14" fmla="*/ 701233586 w 1192"/>
                <a:gd name="T15" fmla="*/ 260409972 h 2551"/>
                <a:gd name="T16" fmla="*/ 653980874 w 1192"/>
                <a:gd name="T17" fmla="*/ 407955213 h 2551"/>
                <a:gd name="T18" fmla="*/ 592236675 w 1192"/>
                <a:gd name="T19" fmla="*/ 585765387 h 2551"/>
                <a:gd name="T20" fmla="*/ 521042091 w 1192"/>
                <a:gd name="T21" fmla="*/ 775555459 h 2551"/>
                <a:gd name="T22" fmla="*/ 443547517 w 1192"/>
                <a:gd name="T23" fmla="*/ 980478941 h 2551"/>
                <a:gd name="T24" fmla="*/ 402594697 w 1192"/>
                <a:gd name="T25" fmla="*/ 1096496789 h 2551"/>
                <a:gd name="T26" fmla="*/ 373613309 w 1192"/>
                <a:gd name="T27" fmla="*/ 1188554645 h 2551"/>
                <a:gd name="T28" fmla="*/ 343371446 w 1192"/>
                <a:gd name="T29" fmla="*/ 1291331529 h 2551"/>
                <a:gd name="T30" fmla="*/ 310609428 w 1192"/>
                <a:gd name="T31" fmla="*/ 1405457925 h 2551"/>
                <a:gd name="T32" fmla="*/ 294858260 w 1192"/>
                <a:gd name="T33" fmla="*/ 1466619667 h 2551"/>
                <a:gd name="T34" fmla="*/ 284147402 w 1192"/>
                <a:gd name="T35" fmla="*/ 1503190934 h 2551"/>
                <a:gd name="T36" fmla="*/ 272176863 w 1192"/>
                <a:gd name="T37" fmla="*/ 1534717532 h 2551"/>
                <a:gd name="T38" fmla="*/ 258945849 w 1192"/>
                <a:gd name="T39" fmla="*/ 1559938492 h 2551"/>
                <a:gd name="T40" fmla="*/ 245714836 w 1192"/>
                <a:gd name="T41" fmla="*/ 1580746063 h 2551"/>
                <a:gd name="T42" fmla="*/ 231854379 w 1192"/>
                <a:gd name="T43" fmla="*/ 1595248790 h 2551"/>
                <a:gd name="T44" fmla="*/ 217363685 w 1192"/>
                <a:gd name="T45" fmla="*/ 1603445880 h 2551"/>
                <a:gd name="T46" fmla="*/ 202872148 w 1192"/>
                <a:gd name="T47" fmla="*/ 1608489755 h 2551"/>
                <a:gd name="T48" fmla="*/ 178931070 w 1192"/>
                <a:gd name="T49" fmla="*/ 1602184118 h 2551"/>
                <a:gd name="T50" fmla="*/ 151209363 w 1192"/>
                <a:gd name="T51" fmla="*/ 1578224126 h 2551"/>
                <a:gd name="T52" fmla="*/ 132938039 w 1192"/>
                <a:gd name="T53" fmla="*/ 1554264134 h 2551"/>
                <a:gd name="T54" fmla="*/ 118447345 w 1192"/>
                <a:gd name="T55" fmla="*/ 1528411894 h 2551"/>
                <a:gd name="T56" fmla="*/ 102696151 w 1192"/>
                <a:gd name="T57" fmla="*/ 1498146265 h 2551"/>
                <a:gd name="T58" fmla="*/ 86945777 w 1192"/>
                <a:gd name="T59" fmla="*/ 1463467246 h 2551"/>
                <a:gd name="T60" fmla="*/ 68674453 w 1192"/>
                <a:gd name="T61" fmla="*/ 1407350172 h 2551"/>
                <a:gd name="T62" fmla="*/ 50403117 w 1192"/>
                <a:gd name="T63" fmla="*/ 1351862788 h 2551"/>
                <a:gd name="T64" fmla="*/ 35912423 w 1192"/>
                <a:gd name="T65" fmla="*/ 1300789588 h 2551"/>
                <a:gd name="T66" fmla="*/ 22681403 w 1192"/>
                <a:gd name="T67" fmla="*/ 1256022025 h 2551"/>
                <a:gd name="T68" fmla="*/ 13231020 w 1192"/>
                <a:gd name="T69" fmla="*/ 1217559306 h 2551"/>
                <a:gd name="T70" fmla="*/ 5670549 w 1192"/>
                <a:gd name="T71" fmla="*/ 1183510771 h 2551"/>
                <a:gd name="T72" fmla="*/ 1260475 w 1192"/>
                <a:gd name="T73" fmla="*/ 1154506110 h 2551"/>
                <a:gd name="T74" fmla="*/ 0 w 1192"/>
                <a:gd name="T75" fmla="*/ 1131807087 h 2551"/>
                <a:gd name="T76" fmla="*/ 1260475 w 1192"/>
                <a:gd name="T77" fmla="*/ 1104063395 h 2551"/>
                <a:gd name="T78" fmla="*/ 10710861 w 1192"/>
                <a:gd name="T79" fmla="*/ 1072536797 h 2551"/>
                <a:gd name="T80" fmla="*/ 28981401 w 1192"/>
                <a:gd name="T81" fmla="*/ 1043532136 h 2551"/>
                <a:gd name="T82" fmla="*/ 55443440 w 1192"/>
                <a:gd name="T83" fmla="*/ 1016418929 h 2551"/>
                <a:gd name="T84" fmla="*/ 110886879 w 1192"/>
                <a:gd name="T85" fmla="*/ 972912335 h 2551"/>
                <a:gd name="T86" fmla="*/ 171370604 w 1192"/>
                <a:gd name="T87" fmla="*/ 914903808 h 2551"/>
                <a:gd name="T88" fmla="*/ 228703987 w 1192"/>
                <a:gd name="T89" fmla="*/ 848697396 h 2551"/>
                <a:gd name="T90" fmla="*/ 279107091 w 1192"/>
                <a:gd name="T91" fmla="*/ 773664006 h 2551"/>
                <a:gd name="T92" fmla="*/ 320690049 w 1192"/>
                <a:gd name="T93" fmla="*/ 710610810 h 2551"/>
                <a:gd name="T94" fmla="*/ 360382295 w 1192"/>
                <a:gd name="T95" fmla="*/ 646296646 h 2551"/>
                <a:gd name="T96" fmla="*/ 402594697 w 1192"/>
                <a:gd name="T97" fmla="*/ 573785391 h 2551"/>
                <a:gd name="T98" fmla="*/ 448587827 w 1192"/>
                <a:gd name="T99" fmla="*/ 491185594 h 2551"/>
                <a:gd name="T100" fmla="*/ 497101014 w 1192"/>
                <a:gd name="T101" fmla="*/ 399127638 h 2551"/>
                <a:gd name="T102" fmla="*/ 547504118 w 1192"/>
                <a:gd name="T103" fmla="*/ 298872692 h 2551"/>
                <a:gd name="T104" fmla="*/ 601056821 w 1192"/>
                <a:gd name="T105" fmla="*/ 188529153 h 2551"/>
                <a:gd name="T106" fmla="*/ 656501030 w 1192"/>
                <a:gd name="T107" fmla="*/ 68728373 h 2551"/>
                <a:gd name="T108" fmla="*/ 691783203 w 1192"/>
                <a:gd name="T109" fmla="*/ 15763702 h 2551"/>
                <a:gd name="T110" fmla="*/ 712573888 w 1192"/>
                <a:gd name="T111" fmla="*/ 1260969 h 2551"/>
                <a:gd name="T112" fmla="*/ 719504910 w 1192"/>
                <a:gd name="T113" fmla="*/ 0 h 25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2"/>
                <a:gd name="T172" fmla="*/ 0 h 2551"/>
                <a:gd name="T173" fmla="*/ 1192 w 1192"/>
                <a:gd name="T174" fmla="*/ 2551 h 25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2" h="2551">
                  <a:moveTo>
                    <a:pt x="1142" y="0"/>
                  </a:moveTo>
                  <a:lnTo>
                    <a:pt x="1148" y="0"/>
                  </a:lnTo>
                  <a:lnTo>
                    <a:pt x="1152" y="2"/>
                  </a:lnTo>
                  <a:lnTo>
                    <a:pt x="1157" y="2"/>
                  </a:lnTo>
                  <a:lnTo>
                    <a:pt x="1163" y="4"/>
                  </a:lnTo>
                  <a:lnTo>
                    <a:pt x="1167" y="8"/>
                  </a:lnTo>
                  <a:lnTo>
                    <a:pt x="1171" y="9"/>
                  </a:lnTo>
                  <a:lnTo>
                    <a:pt x="1175" y="13"/>
                  </a:lnTo>
                  <a:lnTo>
                    <a:pt x="1179" y="17"/>
                  </a:lnTo>
                  <a:lnTo>
                    <a:pt x="1182" y="21"/>
                  </a:lnTo>
                  <a:lnTo>
                    <a:pt x="1184" y="27"/>
                  </a:lnTo>
                  <a:lnTo>
                    <a:pt x="1186" y="32"/>
                  </a:lnTo>
                  <a:lnTo>
                    <a:pt x="1188" y="38"/>
                  </a:lnTo>
                  <a:lnTo>
                    <a:pt x="1190" y="44"/>
                  </a:lnTo>
                  <a:lnTo>
                    <a:pt x="1192" y="52"/>
                  </a:lnTo>
                  <a:lnTo>
                    <a:pt x="1192" y="59"/>
                  </a:lnTo>
                  <a:lnTo>
                    <a:pt x="1192" y="67"/>
                  </a:lnTo>
                  <a:lnTo>
                    <a:pt x="1192" y="82"/>
                  </a:lnTo>
                  <a:lnTo>
                    <a:pt x="1190" y="98"/>
                  </a:lnTo>
                  <a:lnTo>
                    <a:pt x="1188" y="115"/>
                  </a:lnTo>
                  <a:lnTo>
                    <a:pt x="1186" y="132"/>
                  </a:lnTo>
                  <a:lnTo>
                    <a:pt x="1182" y="152"/>
                  </a:lnTo>
                  <a:lnTo>
                    <a:pt x="1179" y="173"/>
                  </a:lnTo>
                  <a:lnTo>
                    <a:pt x="1175" y="194"/>
                  </a:lnTo>
                  <a:lnTo>
                    <a:pt x="1169" y="217"/>
                  </a:lnTo>
                  <a:lnTo>
                    <a:pt x="1163" y="242"/>
                  </a:lnTo>
                  <a:lnTo>
                    <a:pt x="1155" y="267"/>
                  </a:lnTo>
                  <a:lnTo>
                    <a:pt x="1148" y="294"/>
                  </a:lnTo>
                  <a:lnTo>
                    <a:pt x="1140" y="320"/>
                  </a:lnTo>
                  <a:lnTo>
                    <a:pt x="1132" y="351"/>
                  </a:lnTo>
                  <a:lnTo>
                    <a:pt x="1123" y="380"/>
                  </a:lnTo>
                  <a:lnTo>
                    <a:pt x="1113" y="413"/>
                  </a:lnTo>
                  <a:lnTo>
                    <a:pt x="1104" y="445"/>
                  </a:lnTo>
                  <a:lnTo>
                    <a:pt x="1083" y="510"/>
                  </a:lnTo>
                  <a:lnTo>
                    <a:pt x="1061" y="578"/>
                  </a:lnTo>
                  <a:lnTo>
                    <a:pt x="1038" y="647"/>
                  </a:lnTo>
                  <a:lnTo>
                    <a:pt x="1015" y="716"/>
                  </a:lnTo>
                  <a:lnTo>
                    <a:pt x="990" y="785"/>
                  </a:lnTo>
                  <a:lnTo>
                    <a:pt x="965" y="856"/>
                  </a:lnTo>
                  <a:lnTo>
                    <a:pt x="940" y="929"/>
                  </a:lnTo>
                  <a:lnTo>
                    <a:pt x="914" y="1002"/>
                  </a:lnTo>
                  <a:lnTo>
                    <a:pt x="885" y="1077"/>
                  </a:lnTo>
                  <a:lnTo>
                    <a:pt x="858" y="1154"/>
                  </a:lnTo>
                  <a:lnTo>
                    <a:pt x="827" y="1230"/>
                  </a:lnTo>
                  <a:lnTo>
                    <a:pt x="798" y="1311"/>
                  </a:lnTo>
                  <a:lnTo>
                    <a:pt x="768" y="1390"/>
                  </a:lnTo>
                  <a:lnTo>
                    <a:pt x="737" y="1472"/>
                  </a:lnTo>
                  <a:lnTo>
                    <a:pt x="704" y="1555"/>
                  </a:lnTo>
                  <a:lnTo>
                    <a:pt x="672" y="1639"/>
                  </a:lnTo>
                  <a:lnTo>
                    <a:pt x="660" y="1672"/>
                  </a:lnTo>
                  <a:lnTo>
                    <a:pt x="651" y="1704"/>
                  </a:lnTo>
                  <a:lnTo>
                    <a:pt x="639" y="1739"/>
                  </a:lnTo>
                  <a:lnTo>
                    <a:pt x="628" y="1774"/>
                  </a:lnTo>
                  <a:lnTo>
                    <a:pt x="616" y="1810"/>
                  </a:lnTo>
                  <a:lnTo>
                    <a:pt x="605" y="1847"/>
                  </a:lnTo>
                  <a:lnTo>
                    <a:pt x="593" y="1885"/>
                  </a:lnTo>
                  <a:lnTo>
                    <a:pt x="581" y="1923"/>
                  </a:lnTo>
                  <a:lnTo>
                    <a:pt x="570" y="1964"/>
                  </a:lnTo>
                  <a:lnTo>
                    <a:pt x="557" y="2006"/>
                  </a:lnTo>
                  <a:lnTo>
                    <a:pt x="545" y="2048"/>
                  </a:lnTo>
                  <a:lnTo>
                    <a:pt x="532" y="2090"/>
                  </a:lnTo>
                  <a:lnTo>
                    <a:pt x="520" y="2136"/>
                  </a:lnTo>
                  <a:lnTo>
                    <a:pt x="507" y="2181"/>
                  </a:lnTo>
                  <a:lnTo>
                    <a:pt x="493" y="2229"/>
                  </a:lnTo>
                  <a:lnTo>
                    <a:pt x="482" y="2277"/>
                  </a:lnTo>
                  <a:lnTo>
                    <a:pt x="478" y="2294"/>
                  </a:lnTo>
                  <a:lnTo>
                    <a:pt x="472" y="2309"/>
                  </a:lnTo>
                  <a:lnTo>
                    <a:pt x="468" y="2326"/>
                  </a:lnTo>
                  <a:lnTo>
                    <a:pt x="464" y="2342"/>
                  </a:lnTo>
                  <a:lnTo>
                    <a:pt x="461" y="2355"/>
                  </a:lnTo>
                  <a:lnTo>
                    <a:pt x="455" y="2371"/>
                  </a:lnTo>
                  <a:lnTo>
                    <a:pt x="451" y="2384"/>
                  </a:lnTo>
                  <a:lnTo>
                    <a:pt x="445" y="2397"/>
                  </a:lnTo>
                  <a:lnTo>
                    <a:pt x="441" y="2411"/>
                  </a:lnTo>
                  <a:lnTo>
                    <a:pt x="436" y="2422"/>
                  </a:lnTo>
                  <a:lnTo>
                    <a:pt x="432" y="2434"/>
                  </a:lnTo>
                  <a:lnTo>
                    <a:pt x="426" y="2445"/>
                  </a:lnTo>
                  <a:lnTo>
                    <a:pt x="422" y="2455"/>
                  </a:lnTo>
                  <a:lnTo>
                    <a:pt x="416" y="2465"/>
                  </a:lnTo>
                  <a:lnTo>
                    <a:pt x="411" y="2474"/>
                  </a:lnTo>
                  <a:lnTo>
                    <a:pt x="407" y="2484"/>
                  </a:lnTo>
                  <a:lnTo>
                    <a:pt x="401" y="2492"/>
                  </a:lnTo>
                  <a:lnTo>
                    <a:pt x="395" y="2499"/>
                  </a:lnTo>
                  <a:lnTo>
                    <a:pt x="390" y="2507"/>
                  </a:lnTo>
                  <a:lnTo>
                    <a:pt x="386" y="2513"/>
                  </a:lnTo>
                  <a:lnTo>
                    <a:pt x="380" y="2518"/>
                  </a:lnTo>
                  <a:lnTo>
                    <a:pt x="374" y="2524"/>
                  </a:lnTo>
                  <a:lnTo>
                    <a:pt x="368" y="2530"/>
                  </a:lnTo>
                  <a:lnTo>
                    <a:pt x="363" y="2534"/>
                  </a:lnTo>
                  <a:lnTo>
                    <a:pt x="357" y="2538"/>
                  </a:lnTo>
                  <a:lnTo>
                    <a:pt x="351" y="2541"/>
                  </a:lnTo>
                  <a:lnTo>
                    <a:pt x="345" y="2543"/>
                  </a:lnTo>
                  <a:lnTo>
                    <a:pt x="340" y="2547"/>
                  </a:lnTo>
                  <a:lnTo>
                    <a:pt x="334" y="2549"/>
                  </a:lnTo>
                  <a:lnTo>
                    <a:pt x="328" y="2549"/>
                  </a:lnTo>
                  <a:lnTo>
                    <a:pt x="322" y="2551"/>
                  </a:lnTo>
                  <a:lnTo>
                    <a:pt x="317" y="2551"/>
                  </a:lnTo>
                  <a:lnTo>
                    <a:pt x="305" y="2549"/>
                  </a:lnTo>
                  <a:lnTo>
                    <a:pt x="295" y="2547"/>
                  </a:lnTo>
                  <a:lnTo>
                    <a:pt x="284" y="2541"/>
                  </a:lnTo>
                  <a:lnTo>
                    <a:pt x="272" y="2536"/>
                  </a:lnTo>
                  <a:lnTo>
                    <a:pt x="263" y="2526"/>
                  </a:lnTo>
                  <a:lnTo>
                    <a:pt x="251" y="2516"/>
                  </a:lnTo>
                  <a:lnTo>
                    <a:pt x="240" y="2503"/>
                  </a:lnTo>
                  <a:lnTo>
                    <a:pt x="228" y="2490"/>
                  </a:lnTo>
                  <a:lnTo>
                    <a:pt x="223" y="2482"/>
                  </a:lnTo>
                  <a:lnTo>
                    <a:pt x="217" y="2474"/>
                  </a:lnTo>
                  <a:lnTo>
                    <a:pt x="211" y="2465"/>
                  </a:lnTo>
                  <a:lnTo>
                    <a:pt x="205" y="2455"/>
                  </a:lnTo>
                  <a:lnTo>
                    <a:pt x="199" y="2445"/>
                  </a:lnTo>
                  <a:lnTo>
                    <a:pt x="194" y="2436"/>
                  </a:lnTo>
                  <a:lnTo>
                    <a:pt x="188" y="2424"/>
                  </a:lnTo>
                  <a:lnTo>
                    <a:pt x="182" y="2413"/>
                  </a:lnTo>
                  <a:lnTo>
                    <a:pt x="176" y="2401"/>
                  </a:lnTo>
                  <a:lnTo>
                    <a:pt x="171" y="2390"/>
                  </a:lnTo>
                  <a:lnTo>
                    <a:pt x="163" y="2376"/>
                  </a:lnTo>
                  <a:lnTo>
                    <a:pt x="157" y="2363"/>
                  </a:lnTo>
                  <a:lnTo>
                    <a:pt x="151" y="2349"/>
                  </a:lnTo>
                  <a:lnTo>
                    <a:pt x="146" y="2336"/>
                  </a:lnTo>
                  <a:lnTo>
                    <a:pt x="138" y="2321"/>
                  </a:lnTo>
                  <a:lnTo>
                    <a:pt x="132" y="2305"/>
                  </a:lnTo>
                  <a:lnTo>
                    <a:pt x="125" y="2280"/>
                  </a:lnTo>
                  <a:lnTo>
                    <a:pt x="117" y="2257"/>
                  </a:lnTo>
                  <a:lnTo>
                    <a:pt x="109" y="2232"/>
                  </a:lnTo>
                  <a:lnTo>
                    <a:pt x="102" y="2209"/>
                  </a:lnTo>
                  <a:lnTo>
                    <a:pt x="94" y="2188"/>
                  </a:lnTo>
                  <a:lnTo>
                    <a:pt x="88" y="2165"/>
                  </a:lnTo>
                  <a:lnTo>
                    <a:pt x="80" y="2144"/>
                  </a:lnTo>
                  <a:lnTo>
                    <a:pt x="75" y="2123"/>
                  </a:lnTo>
                  <a:lnTo>
                    <a:pt x="69" y="2104"/>
                  </a:lnTo>
                  <a:lnTo>
                    <a:pt x="63" y="2083"/>
                  </a:lnTo>
                  <a:lnTo>
                    <a:pt x="57" y="2063"/>
                  </a:lnTo>
                  <a:lnTo>
                    <a:pt x="52" y="2046"/>
                  </a:lnTo>
                  <a:lnTo>
                    <a:pt x="46" y="2027"/>
                  </a:lnTo>
                  <a:lnTo>
                    <a:pt x="42" y="2010"/>
                  </a:lnTo>
                  <a:lnTo>
                    <a:pt x="36" y="1992"/>
                  </a:lnTo>
                  <a:lnTo>
                    <a:pt x="32" y="1977"/>
                  </a:lnTo>
                  <a:lnTo>
                    <a:pt x="29" y="1962"/>
                  </a:lnTo>
                  <a:lnTo>
                    <a:pt x="25" y="1946"/>
                  </a:lnTo>
                  <a:lnTo>
                    <a:pt x="21" y="1931"/>
                  </a:lnTo>
                  <a:lnTo>
                    <a:pt x="19" y="1916"/>
                  </a:lnTo>
                  <a:lnTo>
                    <a:pt x="15" y="1902"/>
                  </a:lnTo>
                  <a:lnTo>
                    <a:pt x="11" y="1889"/>
                  </a:lnTo>
                  <a:lnTo>
                    <a:pt x="9" y="1877"/>
                  </a:lnTo>
                  <a:lnTo>
                    <a:pt x="8" y="1866"/>
                  </a:lnTo>
                  <a:lnTo>
                    <a:pt x="6" y="1854"/>
                  </a:lnTo>
                  <a:lnTo>
                    <a:pt x="4" y="1843"/>
                  </a:lnTo>
                  <a:lnTo>
                    <a:pt x="2" y="1831"/>
                  </a:lnTo>
                  <a:lnTo>
                    <a:pt x="2" y="1822"/>
                  </a:lnTo>
                  <a:lnTo>
                    <a:pt x="0" y="1812"/>
                  </a:lnTo>
                  <a:lnTo>
                    <a:pt x="0" y="1804"/>
                  </a:lnTo>
                  <a:lnTo>
                    <a:pt x="0" y="1795"/>
                  </a:lnTo>
                  <a:lnTo>
                    <a:pt x="0" y="1787"/>
                  </a:lnTo>
                  <a:lnTo>
                    <a:pt x="0" y="1776"/>
                  </a:lnTo>
                  <a:lnTo>
                    <a:pt x="0" y="1762"/>
                  </a:lnTo>
                  <a:lnTo>
                    <a:pt x="2" y="1751"/>
                  </a:lnTo>
                  <a:lnTo>
                    <a:pt x="6" y="1737"/>
                  </a:lnTo>
                  <a:lnTo>
                    <a:pt x="9" y="1726"/>
                  </a:lnTo>
                  <a:lnTo>
                    <a:pt x="13" y="1712"/>
                  </a:lnTo>
                  <a:lnTo>
                    <a:pt x="17" y="1701"/>
                  </a:lnTo>
                  <a:lnTo>
                    <a:pt x="23" y="1689"/>
                  </a:lnTo>
                  <a:lnTo>
                    <a:pt x="31" y="1678"/>
                  </a:lnTo>
                  <a:lnTo>
                    <a:pt x="38" y="1666"/>
                  </a:lnTo>
                  <a:lnTo>
                    <a:pt x="46" y="1655"/>
                  </a:lnTo>
                  <a:lnTo>
                    <a:pt x="56" y="1643"/>
                  </a:lnTo>
                  <a:lnTo>
                    <a:pt x="65" y="1633"/>
                  </a:lnTo>
                  <a:lnTo>
                    <a:pt x="77" y="1622"/>
                  </a:lnTo>
                  <a:lnTo>
                    <a:pt x="88" y="1612"/>
                  </a:lnTo>
                  <a:lnTo>
                    <a:pt x="102" y="1603"/>
                  </a:lnTo>
                  <a:lnTo>
                    <a:pt x="127" y="1584"/>
                  </a:lnTo>
                  <a:lnTo>
                    <a:pt x="151" y="1562"/>
                  </a:lnTo>
                  <a:lnTo>
                    <a:pt x="176" y="1543"/>
                  </a:lnTo>
                  <a:lnTo>
                    <a:pt x="201" y="1520"/>
                  </a:lnTo>
                  <a:lnTo>
                    <a:pt x="226" y="1499"/>
                  </a:lnTo>
                  <a:lnTo>
                    <a:pt x="249" y="1474"/>
                  </a:lnTo>
                  <a:lnTo>
                    <a:pt x="272" y="1451"/>
                  </a:lnTo>
                  <a:lnTo>
                    <a:pt x="295" y="1426"/>
                  </a:lnTo>
                  <a:lnTo>
                    <a:pt x="319" y="1399"/>
                  </a:lnTo>
                  <a:lnTo>
                    <a:pt x="340" y="1372"/>
                  </a:lnTo>
                  <a:lnTo>
                    <a:pt x="363" y="1346"/>
                  </a:lnTo>
                  <a:lnTo>
                    <a:pt x="384" y="1317"/>
                  </a:lnTo>
                  <a:lnTo>
                    <a:pt x="403" y="1286"/>
                  </a:lnTo>
                  <a:lnTo>
                    <a:pt x="424" y="1257"/>
                  </a:lnTo>
                  <a:lnTo>
                    <a:pt x="443" y="1227"/>
                  </a:lnTo>
                  <a:lnTo>
                    <a:pt x="462" y="1194"/>
                  </a:lnTo>
                  <a:lnTo>
                    <a:pt x="478" y="1173"/>
                  </a:lnTo>
                  <a:lnTo>
                    <a:pt x="493" y="1150"/>
                  </a:lnTo>
                  <a:lnTo>
                    <a:pt x="509" y="1127"/>
                  </a:lnTo>
                  <a:lnTo>
                    <a:pt x="524" y="1104"/>
                  </a:lnTo>
                  <a:lnTo>
                    <a:pt x="539" y="1079"/>
                  </a:lnTo>
                  <a:lnTo>
                    <a:pt x="555" y="1052"/>
                  </a:lnTo>
                  <a:lnTo>
                    <a:pt x="572" y="1025"/>
                  </a:lnTo>
                  <a:lnTo>
                    <a:pt x="589" y="998"/>
                  </a:lnTo>
                  <a:lnTo>
                    <a:pt x="605" y="969"/>
                  </a:lnTo>
                  <a:lnTo>
                    <a:pt x="622" y="939"/>
                  </a:lnTo>
                  <a:lnTo>
                    <a:pt x="639" y="910"/>
                  </a:lnTo>
                  <a:lnTo>
                    <a:pt x="658" y="877"/>
                  </a:lnTo>
                  <a:lnTo>
                    <a:pt x="676" y="846"/>
                  </a:lnTo>
                  <a:lnTo>
                    <a:pt x="695" y="812"/>
                  </a:lnTo>
                  <a:lnTo>
                    <a:pt x="712" y="779"/>
                  </a:lnTo>
                  <a:lnTo>
                    <a:pt x="731" y="743"/>
                  </a:lnTo>
                  <a:lnTo>
                    <a:pt x="750" y="708"/>
                  </a:lnTo>
                  <a:lnTo>
                    <a:pt x="770" y="672"/>
                  </a:lnTo>
                  <a:lnTo>
                    <a:pt x="789" y="633"/>
                  </a:lnTo>
                  <a:lnTo>
                    <a:pt x="808" y="595"/>
                  </a:lnTo>
                  <a:lnTo>
                    <a:pt x="829" y="555"/>
                  </a:lnTo>
                  <a:lnTo>
                    <a:pt x="848" y="514"/>
                  </a:lnTo>
                  <a:lnTo>
                    <a:pt x="869" y="474"/>
                  </a:lnTo>
                  <a:lnTo>
                    <a:pt x="891" y="432"/>
                  </a:lnTo>
                  <a:lnTo>
                    <a:pt x="912" y="388"/>
                  </a:lnTo>
                  <a:lnTo>
                    <a:pt x="933" y="343"/>
                  </a:lnTo>
                  <a:lnTo>
                    <a:pt x="954" y="299"/>
                  </a:lnTo>
                  <a:lnTo>
                    <a:pt x="975" y="253"/>
                  </a:lnTo>
                  <a:lnTo>
                    <a:pt x="998" y="205"/>
                  </a:lnTo>
                  <a:lnTo>
                    <a:pt x="1019" y="157"/>
                  </a:lnTo>
                  <a:lnTo>
                    <a:pt x="1042" y="109"/>
                  </a:lnTo>
                  <a:lnTo>
                    <a:pt x="1065" y="59"/>
                  </a:lnTo>
                  <a:lnTo>
                    <a:pt x="1077" y="46"/>
                  </a:lnTo>
                  <a:lnTo>
                    <a:pt x="1088" y="34"/>
                  </a:lnTo>
                  <a:lnTo>
                    <a:pt x="1098" y="25"/>
                  </a:lnTo>
                  <a:lnTo>
                    <a:pt x="1107" y="15"/>
                  </a:lnTo>
                  <a:lnTo>
                    <a:pt x="1117" y="9"/>
                  </a:lnTo>
                  <a:lnTo>
                    <a:pt x="1127" y="4"/>
                  </a:lnTo>
                  <a:lnTo>
                    <a:pt x="1131" y="2"/>
                  </a:lnTo>
                  <a:lnTo>
                    <a:pt x="1134" y="2"/>
                  </a:lnTo>
                  <a:lnTo>
                    <a:pt x="1138" y="0"/>
                  </a:lnTo>
                  <a:lnTo>
                    <a:pt x="114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1219200" y="1524000"/>
            <a:ext cx="381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7" y="1748676"/>
            <a:ext cx="3414357" cy="3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066800"/>
            <a:ext cx="22860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法律</a:t>
            </a:r>
            <a:endParaRPr lang="en-US" sz="54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799"/>
            <a:ext cx="3962400" cy="392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84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2431" r="15081"/>
          <a:stretch>
            <a:fillRect/>
          </a:stretch>
        </p:blipFill>
        <p:spPr bwMode="auto">
          <a:xfrm>
            <a:off x="228600" y="990600"/>
            <a:ext cx="1143000" cy="1066800"/>
          </a:xfrm>
          <a:prstGeom prst="rect">
            <a:avLst/>
          </a:prstGeom>
          <a:noFill/>
        </p:spPr>
      </p:pic>
      <p:pic>
        <p:nvPicPr>
          <p:cNvPr id="9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7417"/>
          <a:stretch>
            <a:fillRect/>
          </a:stretch>
        </p:blipFill>
        <p:spPr bwMode="auto">
          <a:xfrm>
            <a:off x="5257800" y="990600"/>
            <a:ext cx="1151659" cy="1066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81200" y="1143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endParaRPr lang="en-US" sz="4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114300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戶</a:t>
            </a:r>
            <a:endParaRPr lang="en-US" sz="4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200" y="11430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斤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762000"/>
            <a:ext cx="144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/>
              <a:t>口</a:t>
            </a:r>
            <a:endParaRPr lang="en-US" sz="8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457200" y="4953000"/>
            <a:ext cx="5105400" cy="646331"/>
            <a:chOff x="762000" y="3810000"/>
            <a:chExt cx="5105400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你昨天怎麽没来上学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5" name="Action Button: Sound 14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</a:t>
            </a:r>
            <a:r>
              <a:rPr lang="zh-CN" altLang="en-US" dirty="0" smtClean="0"/>
              <a:t>问题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14400" y="13716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43600" y="1371600"/>
            <a:ext cx="228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19422" y="3048000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因為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所以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  <p:bldP spid="13" grpId="0"/>
      <p:bldP spid="10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eizhou pics\41-3.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295400" y="3200400"/>
            <a:ext cx="7391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295400" y="4267200"/>
            <a:ext cx="7010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71600" y="5486400"/>
            <a:ext cx="4343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371600" y="6629399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601" y="1056627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因為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所以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275" y="1887624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因為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所以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394625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74" y="3294993"/>
            <a:ext cx="406311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043" y="457200"/>
            <a:ext cx="261715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說說看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: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69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26676"/>
            <a:ext cx="4114800" cy="26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26676"/>
            <a:ext cx="19335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1275" y="1887624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因為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所以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043" y="457200"/>
            <a:ext cx="261715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說說看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: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191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0607"/>
            <a:ext cx="37814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53519"/>
            <a:ext cx="2381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275" y="1887624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因為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所以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043" y="457200"/>
            <a:ext cx="261715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說說看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: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751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79" y="3657600"/>
            <a:ext cx="32861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23702"/>
            <a:ext cx="2143125" cy="221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275" y="1887624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因為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所以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043" y="457200"/>
            <a:ext cx="261715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說說看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: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737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6477000"/>
            <a:ext cx="44196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请同学说一说他们是如何把字记起来的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275" y="1887624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因為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所以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…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043" y="457200"/>
            <a:ext cx="261715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說說看</a:t>
            </a:r>
            <a:r>
              <a:rPr lang="en-US" altLang="zh-TW" sz="4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:</a:t>
            </a:r>
            <a:endParaRPr lang="en-US" sz="48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967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你们都是天才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5715000" y="1524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帽</a:t>
            </a:r>
            <a:endParaRPr lang="en-US" sz="4000" dirty="0"/>
          </a:p>
        </p:txBody>
      </p:sp>
      <p:sp>
        <p:nvSpPr>
          <p:cNvPr id="42" name="TextBox 41"/>
          <p:cNvSpPr txBox="1"/>
          <p:nvPr/>
        </p:nvSpPr>
        <p:spPr>
          <a:xfrm>
            <a:off x="7010400" y="1524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巾</a:t>
            </a:r>
            <a:endParaRPr lang="en-US" sz="4000" dirty="0"/>
          </a:p>
        </p:txBody>
      </p:sp>
      <p:sp>
        <p:nvSpPr>
          <p:cNvPr id="44" name="TextBox 43"/>
          <p:cNvSpPr txBox="1"/>
          <p:nvPr/>
        </p:nvSpPr>
        <p:spPr>
          <a:xfrm>
            <a:off x="8153400" y="1524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冒</a:t>
            </a:r>
            <a:endParaRPr lang="en-US" sz="4000" dirty="0"/>
          </a:p>
        </p:txBody>
      </p:sp>
      <p:sp>
        <p:nvSpPr>
          <p:cNvPr id="45" name="Equal 44"/>
          <p:cNvSpPr/>
          <p:nvPr/>
        </p:nvSpPr>
        <p:spPr>
          <a:xfrm>
            <a:off x="6477000" y="18288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Plus 45"/>
          <p:cNvSpPr/>
          <p:nvPr/>
        </p:nvSpPr>
        <p:spPr>
          <a:xfrm>
            <a:off x="7848600" y="1828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9" name="Picture 3" descr="https://encrypted-tbn3.gstatic.com/images?q=tbn:ANd9GcQmyF-SdPYjTbzJlnT9uYY7gLALQ9QRAJE6kkTG-vMK0kK2cjVX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477" y="4209338"/>
            <a:ext cx="1990725" cy="2154419"/>
          </a:xfrm>
          <a:prstGeom prst="rect">
            <a:avLst/>
          </a:prstGeom>
          <a:noFill/>
        </p:spPr>
      </p:pic>
      <p:sp>
        <p:nvSpPr>
          <p:cNvPr id="62" name="TextBox 61"/>
          <p:cNvSpPr txBox="1"/>
          <p:nvPr/>
        </p:nvSpPr>
        <p:spPr>
          <a:xfrm>
            <a:off x="938048" y="2724395"/>
            <a:ext cx="2871952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感冒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4821" name="Picture 5" descr="http://upload.wikimedia.org/wikipedia/commons/thumb/e/e6/Sima_Guang_1.jpg/180px-Sima_Guang_1.jpg">
            <a:hlinkClick r:id="rId6" tooltip="司马光官帽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4419600"/>
            <a:ext cx="2057400" cy="2057400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5027623" y="2958405"/>
            <a:ext cx="274635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帽子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6705600" y="4343400"/>
            <a:ext cx="228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09600" y="1219200"/>
            <a:ext cx="1447800" cy="1295400"/>
            <a:chOff x="609600" y="1219200"/>
            <a:chExt cx="1143000" cy="1033564"/>
          </a:xfrm>
        </p:grpSpPr>
        <p:pic>
          <p:nvPicPr>
            <p:cNvPr id="40" name="Picture 1" descr="C:\Users\Meishing\Desktop\meizhou pics\41-5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58333" r="29167"/>
            <a:stretch>
              <a:fillRect/>
            </a:stretch>
          </p:blipFill>
          <p:spPr bwMode="auto">
            <a:xfrm>
              <a:off x="609600" y="1219200"/>
              <a:ext cx="1143000" cy="1033564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1295400" y="1676400"/>
              <a:ext cx="228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62400" y="1350118"/>
            <a:ext cx="1143000" cy="1033564"/>
            <a:chOff x="6324600" y="1219200"/>
            <a:chExt cx="1143000" cy="1033564"/>
          </a:xfrm>
        </p:grpSpPr>
        <p:pic>
          <p:nvPicPr>
            <p:cNvPr id="48" name="Picture 1" descr="C:\Users\Meishing\Desktop\meizhou pics\41-5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r="87500"/>
            <a:stretch>
              <a:fillRect/>
            </a:stretch>
          </p:blipFill>
          <p:spPr bwMode="auto">
            <a:xfrm>
              <a:off x="6324600" y="1219200"/>
              <a:ext cx="1143000" cy="1033564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7010400" y="16764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62" grpId="0" animBg="1"/>
      <p:bldP spid="6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85800" y="1219200"/>
            <a:ext cx="1143000" cy="1033564"/>
            <a:chOff x="685800" y="1219200"/>
            <a:chExt cx="1143000" cy="1033564"/>
          </a:xfrm>
        </p:grpSpPr>
        <p:pic>
          <p:nvPicPr>
            <p:cNvPr id="17" name="Picture 1" descr="C:\Users\Meishing\Desktop\meizhou pics\41-5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14167" r="73333"/>
            <a:stretch>
              <a:fillRect/>
            </a:stretch>
          </p:blipFill>
          <p:spPr bwMode="auto">
            <a:xfrm>
              <a:off x="685800" y="1219200"/>
              <a:ext cx="1143000" cy="1033564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371600" y="1600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3" descr="https://encrypted-tbn0.gstatic.com/images?q=tbn:ANd9GcTvCSsZdca1DXSiXIs2ndc7yYwLxApwicG1mfsH1OyI-6K29X8J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7696" y="3771243"/>
            <a:ext cx="4020207" cy="3015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966163" y="2438400"/>
            <a:ext cx="3072437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弓箭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352800" y="3200400"/>
            <a:ext cx="21336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1200" y="990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张</a:t>
            </a:r>
            <a:endParaRPr lang="en-US" sz="4000" dirty="0"/>
          </a:p>
        </p:txBody>
      </p:sp>
      <p:sp>
        <p:nvSpPr>
          <p:cNvPr id="27" name="TextBox 26"/>
          <p:cNvSpPr txBox="1"/>
          <p:nvPr/>
        </p:nvSpPr>
        <p:spPr>
          <a:xfrm>
            <a:off x="3352800" y="990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弓</a:t>
            </a:r>
            <a:endParaRPr lang="en-US" sz="4000" dirty="0"/>
          </a:p>
        </p:txBody>
      </p:sp>
      <p:sp>
        <p:nvSpPr>
          <p:cNvPr id="28" name="TextBox 27"/>
          <p:cNvSpPr txBox="1"/>
          <p:nvPr/>
        </p:nvSpPr>
        <p:spPr>
          <a:xfrm>
            <a:off x="4495800" y="990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长</a:t>
            </a:r>
            <a:endParaRPr lang="en-US" sz="4000" dirty="0"/>
          </a:p>
        </p:txBody>
      </p:sp>
      <p:sp>
        <p:nvSpPr>
          <p:cNvPr id="29" name="Equal 28"/>
          <p:cNvSpPr/>
          <p:nvPr/>
        </p:nvSpPr>
        <p:spPr>
          <a:xfrm>
            <a:off x="5257800" y="12954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Plus 29"/>
          <p:cNvSpPr/>
          <p:nvPr/>
        </p:nvSpPr>
        <p:spPr>
          <a:xfrm>
            <a:off x="4191000" y="1295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848600" y="1371600"/>
            <a:ext cx="228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C:\Users\Meishing\Desktop\meizhou pics\41-1.1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43333" r="37500"/>
          <a:stretch>
            <a:fillRect/>
          </a:stretch>
        </p:blipFill>
        <p:spPr bwMode="auto">
          <a:xfrm>
            <a:off x="6934200" y="762000"/>
            <a:ext cx="1752600" cy="111477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09600" y="1219200"/>
            <a:ext cx="1143000" cy="1033564"/>
            <a:chOff x="609600" y="1219200"/>
            <a:chExt cx="1143000" cy="1033564"/>
          </a:xfrm>
        </p:grpSpPr>
        <p:pic>
          <p:nvPicPr>
            <p:cNvPr id="40" name="Picture 1" descr="C:\Users\Meishing\Desktop\meizhou pics\41-5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29167" r="58333"/>
            <a:stretch>
              <a:fillRect/>
            </a:stretch>
          </p:blipFill>
          <p:spPr bwMode="auto">
            <a:xfrm>
              <a:off x="609600" y="1219200"/>
              <a:ext cx="1143000" cy="1033564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295400" y="15240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161" name="Picture 9" descr="Marching towards the Capital - September 15, 2007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71700" y="2514599"/>
            <a:ext cx="4914900" cy="3283153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2971800" y="1025292"/>
            <a:ext cx="3126565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反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对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56679" y="2286771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r>
              <a:rPr lang="zh-TW" altLang="en-US" sz="1000" dirty="0" smtClean="0"/>
              <a:t>反戰</a:t>
            </a:r>
            <a:endParaRPr lang="en-US" sz="1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6096001"/>
            <a:ext cx="3581400" cy="523220"/>
            <a:chOff x="762000" y="3810000"/>
            <a:chExt cx="5105400" cy="824194"/>
          </a:xfrm>
        </p:grpSpPr>
        <p:sp>
          <p:nvSpPr>
            <p:cNvPr id="11" name="TextBox 10"/>
            <p:cNvSpPr txBox="1"/>
            <p:nvPr/>
          </p:nvSpPr>
          <p:spPr>
            <a:xfrm>
              <a:off x="762000" y="3810000"/>
              <a:ext cx="5105400" cy="82419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为什么哥哥不高兴</a:t>
              </a:r>
              <a:r>
                <a:rPr lang="en-US" altLang="zh-TW" sz="2800" dirty="0" smtClean="0"/>
                <a:t>?</a:t>
              </a:r>
              <a:endParaRPr lang="en-US" sz="2800" dirty="0"/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5334000" y="4038599"/>
              <a:ext cx="304800" cy="325396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</a:t>
            </a:r>
            <a:r>
              <a:rPr lang="zh-CN" altLang="en-US" dirty="0" smtClean="0"/>
              <a:t>问题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886200" y="6096000"/>
            <a:ext cx="2819400" cy="523220"/>
            <a:chOff x="762000" y="3810000"/>
            <a:chExt cx="5105400" cy="824194"/>
          </a:xfrm>
        </p:grpSpPr>
        <p:sp>
          <p:nvSpPr>
            <p:cNvPr id="15" name="TextBox 14"/>
            <p:cNvSpPr txBox="1"/>
            <p:nvPr/>
          </p:nvSpPr>
          <p:spPr>
            <a:xfrm>
              <a:off x="762000" y="3810000"/>
              <a:ext cx="5105400" cy="82419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/>
                <a:t>因</a:t>
              </a:r>
              <a:r>
                <a:rPr lang="zh-CN" altLang="en-US" sz="2800" dirty="0" smtClean="0"/>
                <a:t>为</a:t>
              </a:r>
              <a:r>
                <a:rPr lang="en-US" altLang="zh-TW" sz="2800" dirty="0" smtClean="0"/>
                <a:t>…</a:t>
              </a:r>
              <a:endParaRPr lang="en-US" sz="2800" dirty="0"/>
            </a:p>
          </p:txBody>
        </p:sp>
        <p:sp>
          <p:nvSpPr>
            <p:cNvPr id="16" name="Action Button: Sound 15">
              <a:hlinkClick r:id="" action="ppaction://noaction" highlightClick="1"/>
            </p:cNvPr>
            <p:cNvSpPr/>
            <p:nvPr/>
          </p:nvSpPr>
          <p:spPr>
            <a:xfrm>
              <a:off x="5177481" y="4038598"/>
              <a:ext cx="461319" cy="371565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sp-7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1-sp-7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087" y="377885"/>
            <a:ext cx="2394584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相反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1" y="2827490"/>
            <a:ext cx="760029" cy="80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301215"/>
            <a:ext cx="2509345" cy="264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13714"/>
            <a:ext cx="4953000" cy="121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50" y="2438400"/>
            <a:ext cx="822651" cy="67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1" y="4401433"/>
            <a:ext cx="1691640" cy="205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6" y="4263064"/>
            <a:ext cx="2239864" cy="233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08" y="3349989"/>
            <a:ext cx="3684092" cy="332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90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124200" y="2438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试</a:t>
            </a:r>
            <a:endParaRPr lang="en-US" sz="4000" dirty="0"/>
          </a:p>
        </p:txBody>
      </p:sp>
      <p:sp>
        <p:nvSpPr>
          <p:cNvPr id="29" name="TextBox 28"/>
          <p:cNvSpPr txBox="1"/>
          <p:nvPr/>
        </p:nvSpPr>
        <p:spPr>
          <a:xfrm>
            <a:off x="685800" y="2438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式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1828800" y="2438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讠</a:t>
            </a:r>
            <a:endParaRPr lang="en-US" sz="4000" dirty="0"/>
          </a:p>
        </p:txBody>
      </p:sp>
      <p:sp>
        <p:nvSpPr>
          <p:cNvPr id="31" name="Equal 30"/>
          <p:cNvSpPr/>
          <p:nvPr/>
        </p:nvSpPr>
        <p:spPr>
          <a:xfrm>
            <a:off x="2590800" y="2743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Plus 31"/>
          <p:cNvSpPr/>
          <p:nvPr/>
        </p:nvSpPr>
        <p:spPr>
          <a:xfrm>
            <a:off x="1524000" y="2743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6" name="Picture 4" descr="http://upload.wikimedia.org/wikipedia/commons/c/c7/Audrey_Hepburn_and_Ronald_Reag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267200"/>
            <a:ext cx="3352800" cy="2217318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1219200" y="35052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正式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8918" name="Picture 6" descr="http://static.ettoday.net/images/557/d5579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886200"/>
            <a:ext cx="3505200" cy="2588006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5486400" y="2971800"/>
            <a:ext cx="2514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accent2"/>
                </a:solidFill>
                <a:latin typeface="Adobe Kaiti Std R" pitchFamily="18" charset="-128"/>
                <a:ea typeface="Adobe Kaiti Std R" pitchFamily="18" charset="-128"/>
              </a:rPr>
              <a:t>握</a:t>
            </a:r>
            <a:r>
              <a:rPr lang="zh-CN" altLang="en-US" sz="3600" dirty="0" smtClean="0">
                <a:solidFill>
                  <a:schemeClr val="accent2"/>
                </a:solidFill>
                <a:latin typeface="Adobe Kaiti Std R" pitchFamily="18" charset="-128"/>
                <a:ea typeface="Adobe Kaiti Std R" pitchFamily="18" charset="-128"/>
              </a:rPr>
              <a:t>笔</a:t>
            </a:r>
            <a:r>
              <a:rPr lang="zh-TW" altLang="en-US" sz="3600" dirty="0" smtClean="0">
                <a:solidFill>
                  <a:schemeClr val="accent2"/>
                </a:solidFill>
                <a:latin typeface="Adobe Kaiti Std R" pitchFamily="18" charset="-128"/>
                <a:ea typeface="Adobe Kaiti Std R" pitchFamily="18" charset="-128"/>
              </a:rPr>
              <a:t>的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方式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71800" y="6611779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39" name="TextBox 38"/>
          <p:cNvSpPr txBox="1"/>
          <p:nvPr/>
        </p:nvSpPr>
        <p:spPr>
          <a:xfrm>
            <a:off x="7239000" y="6611779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ETtoday</a:t>
            </a:r>
            <a:r>
              <a:rPr lang="en-US" sz="1000" dirty="0" smtClean="0"/>
              <a:t> News</a:t>
            </a:r>
            <a:endParaRPr lang="en-US" sz="10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609600" y="1219200"/>
            <a:ext cx="1143000" cy="1033564"/>
            <a:chOff x="609600" y="1219200"/>
            <a:chExt cx="1143000" cy="1033564"/>
          </a:xfrm>
        </p:grpSpPr>
        <p:pic>
          <p:nvPicPr>
            <p:cNvPr id="26" name="Picture 1" descr="C:\Users\Meishing\Desktop\meizhou pics\41-5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43333" r="44167"/>
            <a:stretch>
              <a:fillRect/>
            </a:stretch>
          </p:blipFill>
          <p:spPr bwMode="auto">
            <a:xfrm>
              <a:off x="609600" y="1219200"/>
              <a:ext cx="1143000" cy="1033564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1371600" y="1600200"/>
              <a:ext cx="228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" descr="C:\Users\Meishing\Desktop\meizhou pics\41-1.1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24167" r="57500"/>
          <a:stretch>
            <a:fillRect/>
          </a:stretch>
        </p:blipFill>
        <p:spPr bwMode="auto">
          <a:xfrm>
            <a:off x="4114800" y="1066800"/>
            <a:ext cx="1676400" cy="111477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5" grpId="0" animBg="1"/>
      <p:bldP spid="3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038600" y="9144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孝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343400" y="1447800"/>
            <a:ext cx="838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4" name="Picture 4" descr="https://encrypted-tbn0.gstatic.com/images?q=tbn:ANd9GcQdxiMkuRS8BzqsF-yZIE-z35QKuHLYWfaarox_55S1DtNlN-td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941980"/>
            <a:ext cx="3810000" cy="2857501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1376363" y="2814935"/>
            <a:ext cx="21336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孝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顺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62600" y="4495800"/>
            <a:ext cx="2895600" cy="646331"/>
            <a:chOff x="762000" y="3810000"/>
            <a:chExt cx="5105400" cy="783172"/>
          </a:xfrm>
        </p:grpSpPr>
        <p:sp>
          <p:nvSpPr>
            <p:cNvPr id="12" name="TextBox 11"/>
            <p:cNvSpPr txBox="1"/>
            <p:nvPr/>
          </p:nvSpPr>
          <p:spPr>
            <a:xfrm>
              <a:off x="762000" y="3810000"/>
              <a:ext cx="5105400" cy="78317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小张真孝顺</a:t>
              </a:r>
              <a:endParaRPr lang="en-US" sz="3600" dirty="0"/>
            </a:p>
          </p:txBody>
        </p:sp>
        <p:sp>
          <p:nvSpPr>
            <p:cNvPr id="13" name="Action Button: Sound 12">
              <a:hlinkClick r:id="" action="ppaction://noaction" highlightClick="1"/>
            </p:cNvPr>
            <p:cNvSpPr/>
            <p:nvPr/>
          </p:nvSpPr>
          <p:spPr>
            <a:xfrm>
              <a:off x="5195637" y="4038599"/>
              <a:ext cx="443164" cy="325399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</a:t>
            </a:r>
            <a:r>
              <a:rPr lang="zh-CN" altLang="en-US" dirty="0" smtClean="0"/>
              <a:t>问题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371600" y="1083418"/>
            <a:ext cx="1905000" cy="1583582"/>
            <a:chOff x="381000" y="1295400"/>
            <a:chExt cx="1219200" cy="1033564"/>
          </a:xfrm>
        </p:grpSpPr>
        <p:pic>
          <p:nvPicPr>
            <p:cNvPr id="26" name="Picture 1" descr="C:\Users\Meishing\Desktop\meizhou pics\41-5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72500" r="14167"/>
            <a:stretch>
              <a:fillRect/>
            </a:stretch>
          </p:blipFill>
          <p:spPr bwMode="auto">
            <a:xfrm>
              <a:off x="381000" y="1295400"/>
              <a:ext cx="1219200" cy="1033564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1066800" y="16764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581400" cy="7040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趣味</a:t>
            </a:r>
            <a:r>
              <a:rPr lang="zh-CN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说</a:t>
            </a:r>
            <a:r>
              <a:rPr lang="zh-TW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文解字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第一冊字的</a:t>
            </a:r>
            <a:r>
              <a:rPr lang="zh-CN" altLang="en-US" dirty="0" smtClean="0"/>
              <a:t>对话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大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人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2133600"/>
            <a:ext cx="3657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人把手打</a:t>
            </a:r>
            <a:r>
              <a:rPr lang="zh-CN" altLang="en-US" sz="2800" dirty="0" smtClean="0"/>
              <a:t>开</a:t>
            </a:r>
            <a:r>
              <a:rPr lang="zh-TW" altLang="en-US" sz="2800" dirty="0" smtClean="0"/>
              <a:t>就</a:t>
            </a:r>
            <a:r>
              <a:rPr lang="zh-CN" altLang="en-US" sz="2800" dirty="0" smtClean="0"/>
              <a:t>变</a:t>
            </a:r>
            <a:r>
              <a:rPr lang="zh-TW" altLang="en-US" sz="2800" dirty="0" smtClean="0"/>
              <a:t>大了</a:t>
            </a:r>
            <a:r>
              <a:rPr lang="en-US" altLang="zh-TW" sz="2800" dirty="0" smtClean="0"/>
              <a:t>!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895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一</a:t>
            </a:r>
            <a:endParaRPr lang="en-US" sz="4000" dirty="0"/>
          </a:p>
        </p:txBody>
      </p:sp>
      <p:sp>
        <p:nvSpPr>
          <p:cNvPr id="10" name="Equal 9"/>
          <p:cNvSpPr/>
          <p:nvPr/>
        </p:nvSpPr>
        <p:spPr>
          <a:xfrm>
            <a:off x="1219200" y="2362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lus 10"/>
          <p:cNvSpPr/>
          <p:nvPr/>
        </p:nvSpPr>
        <p:spPr>
          <a:xfrm>
            <a:off x="2590800" y="2362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810000" y="23622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尖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大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3124200"/>
            <a:ext cx="4419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下面大，上面小，就</a:t>
            </a:r>
            <a:r>
              <a:rPr lang="zh-CN" altLang="en-US" sz="2800" dirty="0" smtClean="0"/>
              <a:t>会</a:t>
            </a:r>
            <a:r>
              <a:rPr lang="zh-TW" altLang="en-US" sz="2800" dirty="0" smtClean="0"/>
              <a:t>尖</a:t>
            </a:r>
            <a:r>
              <a:rPr lang="en-US" altLang="zh-TW" sz="2800" dirty="0" smtClean="0"/>
              <a:t>!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小</a:t>
            </a:r>
            <a:endParaRPr lang="en-US" sz="4000" dirty="0"/>
          </a:p>
        </p:txBody>
      </p:sp>
      <p:sp>
        <p:nvSpPr>
          <p:cNvPr id="19" name="Equal 18"/>
          <p:cNvSpPr/>
          <p:nvPr/>
        </p:nvSpPr>
        <p:spPr>
          <a:xfrm>
            <a:off x="1219200" y="33528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Plus 19"/>
          <p:cNvSpPr/>
          <p:nvPr/>
        </p:nvSpPr>
        <p:spPr>
          <a:xfrm>
            <a:off x="2590800" y="3352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810000" y="33528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明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1752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日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4191000" y="4038600"/>
            <a:ext cx="44196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 smtClean="0"/>
              <a:t>太阳出来了，月亮也过去了，又是明亮的一天。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895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月</a:t>
            </a:r>
            <a:endParaRPr lang="en-US" sz="4000" dirty="0"/>
          </a:p>
        </p:txBody>
      </p:sp>
      <p:sp>
        <p:nvSpPr>
          <p:cNvPr id="26" name="Equal 25"/>
          <p:cNvSpPr/>
          <p:nvPr/>
        </p:nvSpPr>
        <p:spPr>
          <a:xfrm>
            <a:off x="1219200" y="44196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Plus 26"/>
          <p:cNvSpPr/>
          <p:nvPr/>
        </p:nvSpPr>
        <p:spPr>
          <a:xfrm>
            <a:off x="2590800" y="44196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810000" y="44196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72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男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1752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田</a:t>
            </a:r>
            <a:endParaRPr lang="en-US" sz="4000" dirty="0"/>
          </a:p>
        </p:txBody>
      </p:sp>
      <p:sp>
        <p:nvSpPr>
          <p:cNvPr id="32" name="TextBox 31"/>
          <p:cNvSpPr txBox="1"/>
          <p:nvPr/>
        </p:nvSpPr>
        <p:spPr>
          <a:xfrm>
            <a:off x="2895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力</a:t>
            </a:r>
            <a:endParaRPr lang="en-US" sz="4000" dirty="0"/>
          </a:p>
        </p:txBody>
      </p:sp>
      <p:sp>
        <p:nvSpPr>
          <p:cNvPr id="33" name="Equal 32"/>
          <p:cNvSpPr/>
          <p:nvPr/>
        </p:nvSpPr>
        <p:spPr>
          <a:xfrm>
            <a:off x="1219200" y="54864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Plus 33"/>
          <p:cNvSpPr/>
          <p:nvPr/>
        </p:nvSpPr>
        <p:spPr>
          <a:xfrm>
            <a:off x="2590800" y="5486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3810000" y="54864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191000" y="5334000"/>
            <a:ext cx="3657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在田</a:t>
            </a:r>
            <a:r>
              <a:rPr lang="zh-CN" altLang="en-US" sz="2800" dirty="0" smtClean="0"/>
              <a:t>里</a:t>
            </a:r>
            <a:r>
              <a:rPr lang="zh-TW" altLang="en-US" sz="2800" dirty="0" smtClean="0"/>
              <a:t>出力的是男人。</a:t>
            </a:r>
            <a:endParaRPr lang="en-US" sz="2800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meizhou pics\41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813604" y="1011238"/>
            <a:ext cx="4865208" cy="969962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5295900" y="947636"/>
            <a:ext cx="762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48" name="Picture 8" descr="File:Xinhui 新會 中心南路 Zhongxin Nanlu 甘蔗 三輪車 Tricycle mornin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14894" t="17021"/>
          <a:stretch>
            <a:fillRect/>
          </a:stretch>
        </p:blipFill>
        <p:spPr bwMode="auto">
          <a:xfrm>
            <a:off x="1371600" y="3581251"/>
            <a:ext cx="3505200" cy="2563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50" name="Picture 10" descr="http://upload.wikimedia.org/wikipedia/commons/thumb/7/78/Triaxle_dump_truck_2005-10-06.km.jpg/220px-Triaxle_dump_truck_2005-10-06.km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3581399"/>
            <a:ext cx="3505200" cy="24897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TextBox 29"/>
          <p:cNvSpPr txBox="1"/>
          <p:nvPr/>
        </p:nvSpPr>
        <p:spPr>
          <a:xfrm>
            <a:off x="2514600" y="2342897"/>
            <a:ext cx="13716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好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34100" y="2433935"/>
            <a:ext cx="17526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更好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4648200" y="2713644"/>
            <a:ext cx="685800" cy="305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86200" y="947636"/>
            <a:ext cx="762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57200" y="947636"/>
            <a:ext cx="1143000" cy="1033564"/>
            <a:chOff x="457200" y="1143000"/>
            <a:chExt cx="1143000" cy="1033564"/>
          </a:xfrm>
        </p:grpSpPr>
        <p:pic>
          <p:nvPicPr>
            <p:cNvPr id="26" name="Picture 1" descr="C:\Users\Meishing\Desktop\meizhou pics\41-5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l="87500"/>
            <a:stretch>
              <a:fillRect/>
            </a:stretch>
          </p:blipFill>
          <p:spPr bwMode="auto">
            <a:xfrm>
              <a:off x="457200" y="1143000"/>
              <a:ext cx="1143000" cy="1033564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143000" y="1524000"/>
              <a:ext cx="2286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33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meizhou pics\41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813604" y="1011238"/>
            <a:ext cx="4865208" cy="969962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5295900" y="947636"/>
            <a:ext cx="762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86200" y="947636"/>
            <a:ext cx="762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57200" y="947636"/>
            <a:ext cx="1143000" cy="1033564"/>
            <a:chOff x="457200" y="1143000"/>
            <a:chExt cx="1143000" cy="1033564"/>
          </a:xfrm>
        </p:grpSpPr>
        <p:pic>
          <p:nvPicPr>
            <p:cNvPr id="26" name="Picture 1" descr="C:\Users\Meishing\Desktop\meizhou pics\41-5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l="87500"/>
            <a:stretch>
              <a:fillRect/>
            </a:stretch>
          </p:blipFill>
          <p:spPr bwMode="auto">
            <a:xfrm>
              <a:off x="457200" y="1143000"/>
              <a:ext cx="1143000" cy="1033564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143000" y="1524000"/>
              <a:ext cx="2286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4" descr="http://upload.wikimedia.org/wikipedia/commons/thumb/5/5a/Changeroom.jpg/220px-Changeroo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20000" contrast="40000"/>
          </a:blip>
          <a:srcRect/>
          <a:stretch>
            <a:fillRect/>
          </a:stretch>
        </p:blipFill>
        <p:spPr bwMode="auto">
          <a:xfrm>
            <a:off x="2467067" y="3352799"/>
            <a:ext cx="4467133" cy="335035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000065" y="2209800"/>
            <a:ext cx="3089366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更衣室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0077924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eizhou pics\41-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09599" y="914400"/>
            <a:ext cx="8027682" cy="546089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914400" y="3200400"/>
            <a:ext cx="746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14400" y="4267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14400" y="5257800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6324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认识感叹字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971800" y="33528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吗</a:t>
            </a:r>
            <a:r>
              <a:rPr lang="en-US" altLang="zh-TW" sz="4000" dirty="0" smtClean="0"/>
              <a:t>?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533400" y="3352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1676400" y="3352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马</a:t>
            </a:r>
            <a:endParaRPr lang="en-US" sz="4000" dirty="0"/>
          </a:p>
        </p:txBody>
      </p:sp>
      <p:sp>
        <p:nvSpPr>
          <p:cNvPr id="42" name="Equal 41"/>
          <p:cNvSpPr/>
          <p:nvPr/>
        </p:nvSpPr>
        <p:spPr>
          <a:xfrm>
            <a:off x="2438400" y="36576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Plus 42"/>
          <p:cNvSpPr/>
          <p:nvPr/>
        </p:nvSpPr>
        <p:spPr>
          <a:xfrm>
            <a:off x="1371600" y="36576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772400" y="28956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呀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0" y="2895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7" name="TextBox 46"/>
          <p:cNvSpPr txBox="1"/>
          <p:nvPr/>
        </p:nvSpPr>
        <p:spPr>
          <a:xfrm>
            <a:off x="6477000" y="2895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牙</a:t>
            </a:r>
            <a:endParaRPr lang="en-US" sz="4000" dirty="0"/>
          </a:p>
        </p:txBody>
      </p:sp>
      <p:sp>
        <p:nvSpPr>
          <p:cNvPr id="48" name="Equal 47"/>
          <p:cNvSpPr/>
          <p:nvPr/>
        </p:nvSpPr>
        <p:spPr>
          <a:xfrm>
            <a:off x="7239000" y="32004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Plus 48"/>
          <p:cNvSpPr/>
          <p:nvPr/>
        </p:nvSpPr>
        <p:spPr>
          <a:xfrm>
            <a:off x="6172200" y="3200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96200" y="51054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啊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5257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52" name="TextBox 51"/>
          <p:cNvSpPr txBox="1"/>
          <p:nvPr/>
        </p:nvSpPr>
        <p:spPr>
          <a:xfrm>
            <a:off x="6400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阿</a:t>
            </a:r>
            <a:endParaRPr lang="en-US" sz="4000" dirty="0"/>
          </a:p>
        </p:txBody>
      </p:sp>
      <p:sp>
        <p:nvSpPr>
          <p:cNvPr id="53" name="Equal 52"/>
          <p:cNvSpPr/>
          <p:nvPr/>
        </p:nvSpPr>
        <p:spPr>
          <a:xfrm>
            <a:off x="7162800" y="5410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Plus 53"/>
          <p:cNvSpPr/>
          <p:nvPr/>
        </p:nvSpPr>
        <p:spPr>
          <a:xfrm>
            <a:off x="6096000" y="5410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rved Left Arrow 24"/>
          <p:cNvSpPr/>
          <p:nvPr/>
        </p:nvSpPr>
        <p:spPr>
          <a:xfrm rot="2578098">
            <a:off x="4804635" y="4124920"/>
            <a:ext cx="457200" cy="1086165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" descr="C:\Users\Meishing\Desktop\meizhou pics\41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3790" r="58333" b="45475"/>
          <a:stretch>
            <a:fillRect/>
          </a:stretch>
        </p:blipFill>
        <p:spPr bwMode="auto">
          <a:xfrm>
            <a:off x="0" y="0"/>
            <a:ext cx="3810000" cy="3060510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4495800" y="0"/>
            <a:ext cx="4648200" cy="2819400"/>
            <a:chOff x="6705600" y="-685800"/>
            <a:chExt cx="4648200" cy="2819400"/>
          </a:xfrm>
        </p:grpSpPr>
        <p:pic>
          <p:nvPicPr>
            <p:cNvPr id="33" name="Picture 32" descr="C:\Users\Meishing\Desktop\meizhou pics\41-8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46667" r="2500" b="53262"/>
            <a:stretch>
              <a:fillRect/>
            </a:stretch>
          </p:blipFill>
          <p:spPr bwMode="auto">
            <a:xfrm>
              <a:off x="6705600" y="-685800"/>
              <a:ext cx="4648200" cy="2819400"/>
            </a:xfrm>
            <a:prstGeom prst="rect">
              <a:avLst/>
            </a:prstGeom>
            <a:noFill/>
          </p:spPr>
        </p:pic>
        <p:sp>
          <p:nvSpPr>
            <p:cNvPr id="34" name="Rectangle 33"/>
            <p:cNvSpPr/>
            <p:nvPr/>
          </p:nvSpPr>
          <p:spPr>
            <a:xfrm>
              <a:off x="8686800" y="1066800"/>
              <a:ext cx="26670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ight Arrow 54"/>
          <p:cNvSpPr/>
          <p:nvPr/>
        </p:nvSpPr>
        <p:spPr>
          <a:xfrm>
            <a:off x="4191000" y="2133600"/>
            <a:ext cx="5334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C:\Users\Meishing\Desktop\meizhou pics\41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4525" r="54167" b="18948"/>
          <a:stretch>
            <a:fillRect/>
          </a:stretch>
        </p:blipFill>
        <p:spPr bwMode="auto">
          <a:xfrm>
            <a:off x="304800" y="4419600"/>
            <a:ext cx="4191000" cy="1600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971800" y="2667000"/>
            <a:ext cx="990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啦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533400" y="2667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1676400" y="2667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拉</a:t>
            </a:r>
            <a:endParaRPr lang="en-US" sz="4000" dirty="0"/>
          </a:p>
        </p:txBody>
      </p:sp>
      <p:sp>
        <p:nvSpPr>
          <p:cNvPr id="42" name="Equal 41"/>
          <p:cNvSpPr/>
          <p:nvPr/>
        </p:nvSpPr>
        <p:spPr>
          <a:xfrm>
            <a:off x="2438400" y="29718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Plus 42"/>
          <p:cNvSpPr/>
          <p:nvPr/>
        </p:nvSpPr>
        <p:spPr>
          <a:xfrm>
            <a:off x="1371600" y="2971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772400" y="23622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哦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0" y="2362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7" name="TextBox 46"/>
          <p:cNvSpPr txBox="1"/>
          <p:nvPr/>
        </p:nvSpPr>
        <p:spPr>
          <a:xfrm>
            <a:off x="6477000" y="2362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我</a:t>
            </a:r>
            <a:endParaRPr lang="en-US" sz="4000" dirty="0"/>
          </a:p>
        </p:txBody>
      </p:sp>
      <p:sp>
        <p:nvSpPr>
          <p:cNvPr id="48" name="Equal 47"/>
          <p:cNvSpPr/>
          <p:nvPr/>
        </p:nvSpPr>
        <p:spPr>
          <a:xfrm>
            <a:off x="7239000" y="26670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Plus 48"/>
          <p:cNvSpPr/>
          <p:nvPr/>
        </p:nvSpPr>
        <p:spPr>
          <a:xfrm>
            <a:off x="6172200" y="26670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96200" y="51054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嘛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5257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52" name="TextBox 51"/>
          <p:cNvSpPr txBox="1"/>
          <p:nvPr/>
        </p:nvSpPr>
        <p:spPr>
          <a:xfrm>
            <a:off x="6400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麻</a:t>
            </a:r>
            <a:endParaRPr lang="en-US" sz="4000" dirty="0"/>
          </a:p>
        </p:txBody>
      </p:sp>
      <p:sp>
        <p:nvSpPr>
          <p:cNvPr id="53" name="Equal 52"/>
          <p:cNvSpPr/>
          <p:nvPr/>
        </p:nvSpPr>
        <p:spPr>
          <a:xfrm>
            <a:off x="7162800" y="5410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Plus 53"/>
          <p:cNvSpPr/>
          <p:nvPr/>
        </p:nvSpPr>
        <p:spPr>
          <a:xfrm>
            <a:off x="6096000" y="5410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rved Left Arrow 24"/>
          <p:cNvSpPr/>
          <p:nvPr/>
        </p:nvSpPr>
        <p:spPr>
          <a:xfrm rot="2578098">
            <a:off x="4728435" y="3820120"/>
            <a:ext cx="457200" cy="1086165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0"/>
            <a:ext cx="4495800" cy="2438400"/>
            <a:chOff x="1066800" y="990600"/>
            <a:chExt cx="4495800" cy="2438400"/>
          </a:xfrm>
        </p:grpSpPr>
        <p:grpSp>
          <p:nvGrpSpPr>
            <p:cNvPr id="37" name="Group 8"/>
            <p:cNvGrpSpPr/>
            <p:nvPr/>
          </p:nvGrpSpPr>
          <p:grpSpPr>
            <a:xfrm>
              <a:off x="1066800" y="990600"/>
              <a:ext cx="4495800" cy="2438400"/>
              <a:chOff x="5105400" y="3124200"/>
              <a:chExt cx="4495800" cy="2438400"/>
            </a:xfrm>
          </p:grpSpPr>
          <p:pic>
            <p:nvPicPr>
              <p:cNvPr id="56" name="Picture 2" descr="C:\Users\Meishing\Desktop\meizhou pics\41-8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20000" contrast="40000"/>
              </a:blip>
              <a:srcRect l="50833" t="30524" b="29054"/>
              <a:stretch>
                <a:fillRect/>
              </a:stretch>
            </p:blipFill>
            <p:spPr bwMode="auto">
              <a:xfrm>
                <a:off x="5105400" y="3124200"/>
                <a:ext cx="4495800" cy="2438400"/>
              </a:xfrm>
              <a:prstGeom prst="rect">
                <a:avLst/>
              </a:prstGeom>
              <a:noFill/>
            </p:spPr>
          </p:pic>
          <p:sp>
            <p:nvSpPr>
              <p:cNvPr id="57" name="Rectangle 56"/>
              <p:cNvSpPr/>
              <p:nvPr/>
            </p:nvSpPr>
            <p:spPr>
              <a:xfrm>
                <a:off x="5105400" y="3124200"/>
                <a:ext cx="13716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3048000" y="3048000"/>
              <a:ext cx="2514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ight Arrow 54"/>
          <p:cNvSpPr/>
          <p:nvPr/>
        </p:nvSpPr>
        <p:spPr>
          <a:xfrm>
            <a:off x="4191000" y="2362200"/>
            <a:ext cx="5334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2" descr="C:\Users\Meishing\Desktop\meizhou pics\41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0833" t="69683"/>
          <a:stretch>
            <a:fillRect/>
          </a:stretch>
        </p:blipFill>
        <p:spPr bwMode="auto">
          <a:xfrm>
            <a:off x="0" y="4114800"/>
            <a:ext cx="4495800" cy="1828800"/>
          </a:xfrm>
          <a:prstGeom prst="rect">
            <a:avLst/>
          </a:prstGeom>
          <a:noFill/>
        </p:spPr>
      </p:pic>
      <p:pic>
        <p:nvPicPr>
          <p:cNvPr id="59" name="Picture 3" descr="C:\Users\Meishing\Desktop\meizhou pics\41-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50833" b="60379"/>
          <a:stretch>
            <a:fillRect/>
          </a:stretch>
        </p:blipFill>
        <p:spPr bwMode="auto">
          <a:xfrm>
            <a:off x="4648200" y="304800"/>
            <a:ext cx="4495800" cy="175013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971800" y="26670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呢</a:t>
            </a:r>
            <a:r>
              <a:rPr lang="en-US" altLang="zh-TW" sz="4000" dirty="0" smtClean="0"/>
              <a:t>?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533400" y="2667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1676400" y="2667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尼</a:t>
            </a:r>
            <a:endParaRPr lang="en-US" sz="4000" dirty="0"/>
          </a:p>
        </p:txBody>
      </p:sp>
      <p:sp>
        <p:nvSpPr>
          <p:cNvPr id="42" name="Equal 41"/>
          <p:cNvSpPr/>
          <p:nvPr/>
        </p:nvSpPr>
        <p:spPr>
          <a:xfrm>
            <a:off x="2438400" y="29718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Plus 42"/>
          <p:cNvSpPr/>
          <p:nvPr/>
        </p:nvSpPr>
        <p:spPr>
          <a:xfrm>
            <a:off x="1371600" y="2971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772400" y="23622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哎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0" y="2362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7" name="TextBox 46"/>
          <p:cNvSpPr txBox="1"/>
          <p:nvPr/>
        </p:nvSpPr>
        <p:spPr>
          <a:xfrm>
            <a:off x="6477000" y="2362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艾</a:t>
            </a:r>
            <a:endParaRPr lang="en-US" sz="4000" dirty="0"/>
          </a:p>
        </p:txBody>
      </p:sp>
      <p:sp>
        <p:nvSpPr>
          <p:cNvPr id="48" name="Equal 47"/>
          <p:cNvSpPr/>
          <p:nvPr/>
        </p:nvSpPr>
        <p:spPr>
          <a:xfrm>
            <a:off x="7239000" y="26670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Plus 48"/>
          <p:cNvSpPr/>
          <p:nvPr/>
        </p:nvSpPr>
        <p:spPr>
          <a:xfrm>
            <a:off x="6172200" y="26670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96200" y="5105400"/>
            <a:ext cx="990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吧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5257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52" name="TextBox 51"/>
          <p:cNvSpPr txBox="1"/>
          <p:nvPr/>
        </p:nvSpPr>
        <p:spPr>
          <a:xfrm>
            <a:off x="6400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巴</a:t>
            </a:r>
            <a:endParaRPr lang="en-US" sz="4000" dirty="0"/>
          </a:p>
        </p:txBody>
      </p:sp>
      <p:sp>
        <p:nvSpPr>
          <p:cNvPr id="53" name="Equal 52"/>
          <p:cNvSpPr/>
          <p:nvPr/>
        </p:nvSpPr>
        <p:spPr>
          <a:xfrm>
            <a:off x="7162800" y="5410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Plus 53"/>
          <p:cNvSpPr/>
          <p:nvPr/>
        </p:nvSpPr>
        <p:spPr>
          <a:xfrm>
            <a:off x="6096000" y="5410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4191000" y="2362200"/>
            <a:ext cx="5334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 descr="C:\Users\Meishing\Desktop\meizhou pics\41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1667" t="18976" b="37952"/>
          <a:stretch>
            <a:fillRect/>
          </a:stretch>
        </p:blipFill>
        <p:spPr bwMode="auto">
          <a:xfrm>
            <a:off x="228600" y="381000"/>
            <a:ext cx="4419600" cy="1902531"/>
          </a:xfrm>
          <a:prstGeom prst="rect">
            <a:avLst/>
          </a:prstGeom>
          <a:noFill/>
        </p:spPr>
      </p:pic>
      <p:pic>
        <p:nvPicPr>
          <p:cNvPr id="24" name="Picture 3" descr="C:\Users\Meishing\Desktop\meizhou pics\41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1697" r="54167" b="5175"/>
          <a:stretch>
            <a:fillRect/>
          </a:stretch>
        </p:blipFill>
        <p:spPr bwMode="auto">
          <a:xfrm>
            <a:off x="4953000" y="304800"/>
            <a:ext cx="4191000" cy="1905000"/>
          </a:xfrm>
          <a:prstGeom prst="rect">
            <a:avLst/>
          </a:prstGeom>
          <a:noFill/>
        </p:spPr>
      </p:pic>
      <p:pic>
        <p:nvPicPr>
          <p:cNvPr id="26" name="Picture 3" descr="C:\Users\Meishing\Desktop\meizhou pics\41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9167" t="63773"/>
          <a:stretch>
            <a:fillRect/>
          </a:stretch>
        </p:blipFill>
        <p:spPr bwMode="auto">
          <a:xfrm>
            <a:off x="457200" y="4648200"/>
            <a:ext cx="4648200" cy="1600200"/>
          </a:xfrm>
          <a:prstGeom prst="rect">
            <a:avLst/>
          </a:prstGeom>
          <a:noFill/>
        </p:spPr>
      </p:pic>
      <p:sp>
        <p:nvSpPr>
          <p:cNvPr id="25" name="Curved Left Arrow 24"/>
          <p:cNvSpPr/>
          <p:nvPr/>
        </p:nvSpPr>
        <p:spPr>
          <a:xfrm rot="2578098">
            <a:off x="4728435" y="3820120"/>
            <a:ext cx="457200" cy="1086165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581400" cy="7040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趣味</a:t>
            </a:r>
            <a:r>
              <a:rPr lang="zh-CN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说</a:t>
            </a:r>
            <a:r>
              <a:rPr lang="zh-TW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文解字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果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木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2133600"/>
            <a:ext cx="4419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长在树上的农田就是果田。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895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田</a:t>
            </a:r>
            <a:endParaRPr lang="en-US" sz="4000" dirty="0"/>
          </a:p>
        </p:txBody>
      </p:sp>
      <p:sp>
        <p:nvSpPr>
          <p:cNvPr id="10" name="Equal 9"/>
          <p:cNvSpPr/>
          <p:nvPr/>
        </p:nvSpPr>
        <p:spPr>
          <a:xfrm>
            <a:off x="1219200" y="2362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lus 10"/>
          <p:cNvSpPr/>
          <p:nvPr/>
        </p:nvSpPr>
        <p:spPr>
          <a:xfrm>
            <a:off x="2590800" y="2362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810000" y="23622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信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亻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3124200"/>
            <a:ext cx="4419600" cy="4924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600" dirty="0" smtClean="0"/>
              <a:t>只要是人</a:t>
            </a:r>
            <a:r>
              <a:rPr lang="zh-CN" altLang="en-US" sz="2600" dirty="0" smtClean="0"/>
              <a:t>说</a:t>
            </a:r>
            <a:r>
              <a:rPr lang="zh-TW" altLang="en-US" sz="2600" dirty="0" smtClean="0"/>
              <a:t>出口就要有信用。</a:t>
            </a:r>
            <a:endParaRPr lang="en-US" sz="26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言</a:t>
            </a:r>
            <a:endParaRPr lang="en-US" sz="4000" dirty="0"/>
          </a:p>
        </p:txBody>
      </p:sp>
      <p:sp>
        <p:nvSpPr>
          <p:cNvPr id="19" name="Equal 18"/>
          <p:cNvSpPr/>
          <p:nvPr/>
        </p:nvSpPr>
        <p:spPr>
          <a:xfrm>
            <a:off x="1219200" y="33528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Plus 19"/>
          <p:cNvSpPr/>
          <p:nvPr/>
        </p:nvSpPr>
        <p:spPr>
          <a:xfrm>
            <a:off x="2590800" y="3352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810000" y="33528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海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1752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水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4191000" y="4191000"/>
            <a:ext cx="4419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每天都有水的地方就是海。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95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每</a:t>
            </a:r>
            <a:endParaRPr lang="en-US" sz="4000" dirty="0"/>
          </a:p>
        </p:txBody>
      </p:sp>
      <p:sp>
        <p:nvSpPr>
          <p:cNvPr id="26" name="Equal 25"/>
          <p:cNvSpPr/>
          <p:nvPr/>
        </p:nvSpPr>
        <p:spPr>
          <a:xfrm>
            <a:off x="1219200" y="44196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Plus 26"/>
          <p:cNvSpPr/>
          <p:nvPr/>
        </p:nvSpPr>
        <p:spPr>
          <a:xfrm>
            <a:off x="2590800" y="44196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810000" y="44196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72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想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1752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木</a:t>
            </a:r>
            <a:endParaRPr lang="en-US" sz="4000" dirty="0"/>
          </a:p>
        </p:txBody>
      </p:sp>
      <p:sp>
        <p:nvSpPr>
          <p:cNvPr id="32" name="TextBox 31"/>
          <p:cNvSpPr txBox="1"/>
          <p:nvPr/>
        </p:nvSpPr>
        <p:spPr>
          <a:xfrm>
            <a:off x="2895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目</a:t>
            </a:r>
            <a:endParaRPr lang="en-US" sz="4000" dirty="0"/>
          </a:p>
        </p:txBody>
      </p:sp>
      <p:sp>
        <p:nvSpPr>
          <p:cNvPr id="33" name="Equal 32"/>
          <p:cNvSpPr/>
          <p:nvPr/>
        </p:nvSpPr>
        <p:spPr>
          <a:xfrm>
            <a:off x="1219200" y="54864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Plus 33"/>
          <p:cNvSpPr/>
          <p:nvPr/>
        </p:nvSpPr>
        <p:spPr>
          <a:xfrm>
            <a:off x="2590800" y="5486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4876800" y="54864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257800" y="5334000"/>
            <a:ext cx="3657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一</a:t>
            </a:r>
            <a:r>
              <a:rPr lang="zh-CN" altLang="en-US" sz="2800" dirty="0" smtClean="0"/>
              <a:t>个</a:t>
            </a:r>
            <a:r>
              <a:rPr lang="zh-TW" altLang="en-US" sz="2800" dirty="0" smtClean="0"/>
              <a:t>人靠</a:t>
            </a:r>
            <a:r>
              <a:rPr lang="zh-CN" altLang="en-US" sz="2800" dirty="0" smtClean="0"/>
              <a:t>着树</a:t>
            </a:r>
            <a:r>
              <a:rPr lang="zh-TW" altLang="en-US" sz="2800" dirty="0" smtClean="0"/>
              <a:t>想事情。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4038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心</a:t>
            </a:r>
            <a:endParaRPr lang="en-US" sz="4000" dirty="0"/>
          </a:p>
        </p:txBody>
      </p:sp>
      <p:sp>
        <p:nvSpPr>
          <p:cNvPr id="38" name="Plus 37"/>
          <p:cNvSpPr/>
          <p:nvPr/>
        </p:nvSpPr>
        <p:spPr>
          <a:xfrm>
            <a:off x="3733800" y="5486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162800" y="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第</a:t>
            </a:r>
            <a:r>
              <a:rPr lang="zh-CN" altLang="en-US" dirty="0" smtClean="0"/>
              <a:t>二</a:t>
            </a:r>
            <a:r>
              <a:rPr lang="zh-TW" altLang="en-US" dirty="0" smtClean="0"/>
              <a:t>冊字的</a:t>
            </a:r>
            <a:r>
              <a:rPr lang="zh-CN" altLang="en-US" dirty="0" smtClean="0"/>
              <a:t>对话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581400" cy="7040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趣味</a:t>
            </a:r>
            <a:r>
              <a:rPr lang="zh-CN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说</a:t>
            </a:r>
            <a:r>
              <a:rPr lang="zh-TW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文解字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问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门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2133600"/>
            <a:ext cx="3657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门</a:t>
            </a:r>
            <a:r>
              <a:rPr lang="zh-TW" altLang="en-US" sz="2800" dirty="0" smtClean="0"/>
              <a:t>前有人</a:t>
            </a:r>
            <a:r>
              <a:rPr lang="zh-CN" altLang="en-US" sz="2800" dirty="0" smtClean="0"/>
              <a:t>开</a:t>
            </a:r>
            <a:r>
              <a:rPr lang="zh-TW" altLang="en-US" sz="2800" dirty="0" smtClean="0"/>
              <a:t>口問事情。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895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10" name="Equal 9"/>
          <p:cNvSpPr/>
          <p:nvPr/>
        </p:nvSpPr>
        <p:spPr>
          <a:xfrm>
            <a:off x="1219200" y="2362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lus 10"/>
          <p:cNvSpPr/>
          <p:nvPr/>
        </p:nvSpPr>
        <p:spPr>
          <a:xfrm>
            <a:off x="2590800" y="2362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810000" y="23622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间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门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3124200"/>
            <a:ext cx="3657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太</a:t>
            </a:r>
            <a:r>
              <a:rPr lang="zh-CN" altLang="en-US" sz="2800" dirty="0" smtClean="0"/>
              <a:t>阳</a:t>
            </a:r>
            <a:r>
              <a:rPr lang="zh-TW" altLang="en-US" sz="2800" dirty="0" smtClean="0"/>
              <a:t>從門</a:t>
            </a:r>
            <a:r>
              <a:rPr lang="zh-CN" altLang="en-US" sz="2800" dirty="0" smtClean="0"/>
              <a:t>间</a:t>
            </a:r>
            <a:r>
              <a:rPr lang="zh-TW" altLang="en-US" sz="2800" dirty="0" smtClean="0"/>
              <a:t>透光。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日</a:t>
            </a:r>
            <a:endParaRPr lang="en-US" sz="4000" dirty="0"/>
          </a:p>
        </p:txBody>
      </p:sp>
      <p:sp>
        <p:nvSpPr>
          <p:cNvPr id="19" name="Equal 18"/>
          <p:cNvSpPr/>
          <p:nvPr/>
        </p:nvSpPr>
        <p:spPr>
          <a:xfrm>
            <a:off x="1219200" y="33528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Plus 19"/>
          <p:cNvSpPr/>
          <p:nvPr/>
        </p:nvSpPr>
        <p:spPr>
          <a:xfrm>
            <a:off x="2590800" y="3352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810000" y="33528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记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1752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言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4191000" y="4191000"/>
            <a:ext cx="4419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自己把</a:t>
            </a:r>
            <a:r>
              <a:rPr lang="zh-CN" altLang="en-US" sz="2800" dirty="0" smtClean="0"/>
              <a:t>话说</a:t>
            </a:r>
            <a:r>
              <a:rPr lang="zh-TW" altLang="en-US" sz="2800" dirty="0" smtClean="0"/>
              <a:t>出來才</a:t>
            </a:r>
            <a:r>
              <a:rPr lang="zh-CN" altLang="en-US" sz="2800" dirty="0" smtClean="0"/>
              <a:t>记</a:t>
            </a:r>
            <a:r>
              <a:rPr lang="zh-TW" altLang="en-US" sz="2800" dirty="0" smtClean="0"/>
              <a:t>得住。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95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己</a:t>
            </a:r>
            <a:endParaRPr lang="en-US" sz="4000" dirty="0"/>
          </a:p>
        </p:txBody>
      </p:sp>
      <p:sp>
        <p:nvSpPr>
          <p:cNvPr id="26" name="Equal 25"/>
          <p:cNvSpPr/>
          <p:nvPr/>
        </p:nvSpPr>
        <p:spPr>
          <a:xfrm>
            <a:off x="1219200" y="44196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Plus 26"/>
          <p:cNvSpPr/>
          <p:nvPr/>
        </p:nvSpPr>
        <p:spPr>
          <a:xfrm>
            <a:off x="2590800" y="44196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810000" y="44196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72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秋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1752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禾</a:t>
            </a:r>
            <a:endParaRPr lang="en-US" sz="4000" dirty="0"/>
          </a:p>
        </p:txBody>
      </p:sp>
      <p:sp>
        <p:nvSpPr>
          <p:cNvPr id="32" name="TextBox 31"/>
          <p:cNvSpPr txBox="1"/>
          <p:nvPr/>
        </p:nvSpPr>
        <p:spPr>
          <a:xfrm>
            <a:off x="2895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火</a:t>
            </a:r>
            <a:endParaRPr lang="en-US" sz="4000" dirty="0"/>
          </a:p>
        </p:txBody>
      </p:sp>
      <p:sp>
        <p:nvSpPr>
          <p:cNvPr id="33" name="Equal 32"/>
          <p:cNvSpPr/>
          <p:nvPr/>
        </p:nvSpPr>
        <p:spPr>
          <a:xfrm>
            <a:off x="1219200" y="54864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Plus 33"/>
          <p:cNvSpPr/>
          <p:nvPr/>
        </p:nvSpPr>
        <p:spPr>
          <a:xfrm>
            <a:off x="2590800" y="5486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3810000" y="54864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191000" y="5334000"/>
            <a:ext cx="4191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秋天最容易让禾苗着火。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7162800" y="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第</a:t>
            </a:r>
            <a:r>
              <a:rPr lang="zh-CN" altLang="en-US" dirty="0" smtClean="0"/>
              <a:t>三</a:t>
            </a:r>
            <a:r>
              <a:rPr lang="zh-TW" altLang="en-US" dirty="0" smtClean="0"/>
              <a:t>冊字的</a:t>
            </a:r>
            <a:r>
              <a:rPr lang="zh-CN" altLang="en-US" dirty="0" smtClean="0"/>
              <a:t>对话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248400" y="6477000"/>
            <a:ext cx="2895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同</a:t>
            </a:r>
            <a:r>
              <a:rPr lang="zh-CN" altLang="en-US" dirty="0" smtClean="0"/>
              <a:t>学还</a:t>
            </a:r>
            <a:r>
              <a:rPr lang="zh-TW" altLang="en-US" dirty="0" smtClean="0"/>
              <a:t>想到什</a:t>
            </a:r>
            <a:r>
              <a:rPr lang="zh-CN" altLang="en-US" dirty="0" smtClean="0"/>
              <a:t>么</a:t>
            </a:r>
            <a:r>
              <a:rPr lang="zh-TW" altLang="en-US" dirty="0" smtClean="0"/>
              <a:t>趣味字呢</a:t>
            </a:r>
            <a:r>
              <a:rPr lang="en-US" altLang="zh-TW" dirty="0" smtClean="0"/>
              <a:t>?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6211669"/>
            <a:ext cx="5715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推廌影片：汉字动画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-</a:t>
            </a:r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六书篇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https://www.youtube.com/watch?v=0oheDKBzVF0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课文</a:t>
            </a:r>
            <a:r>
              <a:rPr kumimoji="0" lang="en-US" altLang="zh-CN" sz="6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(1) </a:t>
            </a:r>
            <a:r>
              <a:rPr kumimoji="0" lang="zh-CN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字的对话</a:t>
            </a:r>
            <a:r>
              <a:rPr kumimoji="0" lang="en-US" altLang="zh-CN" sz="6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（听一听）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1-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066800" y="8382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9050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8956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8862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3276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4-1-1課文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eizhou pics\41-2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066800" y="38100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48006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077200" y="48006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57150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629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72400" y="2057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pic>
        <p:nvPicPr>
          <p:cNvPr id="13" name="Picture 12" descr="C:\Users\Meishing\Desktop\meizhou pics\41-27.png"/>
          <p:cNvPicPr>
            <a:picLocks noChangeAspect="1" noChangeArrowheads="1"/>
          </p:cNvPicPr>
          <p:nvPr/>
        </p:nvPicPr>
        <p:blipFill>
          <a:blip r:embed="rId5" cstate="print">
            <a:lum bright="-30000" contrast="40000"/>
          </a:blip>
          <a:srcRect l="53333" b="65556"/>
          <a:stretch>
            <a:fillRect/>
          </a:stretch>
        </p:blipFill>
        <p:spPr bwMode="auto">
          <a:xfrm>
            <a:off x="7162800" y="5761264"/>
            <a:ext cx="1981200" cy="1096736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>
          <a:xfrm>
            <a:off x="4648200" y="457200"/>
            <a:ext cx="14478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4-1-2課文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8028</TotalTime>
  <Words>819</Words>
  <Application>Microsoft Office PowerPoint</Application>
  <PresentationFormat>On-screen Show (4:3)</PresentationFormat>
  <Paragraphs>247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Flow</vt:lpstr>
      <vt:lpstr>美洲华语第四册</vt:lpstr>
      <vt:lpstr>第一周</vt:lpstr>
      <vt:lpstr>课前活动</vt:lpstr>
      <vt:lpstr>趣味说文解字</vt:lpstr>
      <vt:lpstr>趣味说文解字</vt:lpstr>
      <vt:lpstr>趣味说文解字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课文(1)字的对话 （想一想）</vt:lpstr>
      <vt:lpstr>PowerPoint Presentation</vt:lpstr>
      <vt:lpstr>第一周生字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</vt:lpstr>
      <vt:lpstr>说故事－ 你们都是天才 请到美洲华语网站下载ppt 或利用美洲华语创作天地 http://blog.huayuworld.org/meizhouworld </vt:lpstr>
      <vt:lpstr>第二周生字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认识感叹字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115</cp:revision>
  <dcterms:created xsi:type="dcterms:W3CDTF">2014-04-02T02:41:18Z</dcterms:created>
  <dcterms:modified xsi:type="dcterms:W3CDTF">2014-09-03T04:35:01Z</dcterms:modified>
</cp:coreProperties>
</file>